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20"/>
  </p:notesMasterIdLst>
  <p:handoutMasterIdLst>
    <p:handoutMasterId r:id="rId21"/>
  </p:handoutMasterIdLst>
  <p:sldIdLst>
    <p:sldId id="256" r:id="rId2"/>
    <p:sldId id="257" r:id="rId3"/>
    <p:sldId id="258" r:id="rId4"/>
    <p:sldId id="259" r:id="rId5"/>
    <p:sldId id="272" r:id="rId6"/>
    <p:sldId id="273" r:id="rId7"/>
    <p:sldId id="260" r:id="rId8"/>
    <p:sldId id="262" r:id="rId9"/>
    <p:sldId id="274" r:id="rId10"/>
    <p:sldId id="275" r:id="rId11"/>
    <p:sldId id="276" r:id="rId12"/>
    <p:sldId id="263" r:id="rId13"/>
    <p:sldId id="277" r:id="rId14"/>
    <p:sldId id="278" r:id="rId15"/>
    <p:sldId id="279" r:id="rId16"/>
    <p:sldId id="266" r:id="rId17"/>
    <p:sldId id="265" r:id="rId18"/>
    <p:sldId id="270" r:id="rId19"/>
  </p:sldIdLst>
  <p:sldSz cx="12188825"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66BDB8-2E4E-4CF1-8933-8F5E4BC39541}" v="8" dt="2022-04-25T12:20:58.321"/>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279" autoAdjust="0"/>
  </p:normalViewPr>
  <p:slideViewPr>
    <p:cSldViewPr showGuides="1">
      <p:cViewPr>
        <p:scale>
          <a:sx n="55" d="100"/>
          <a:sy n="55" d="100"/>
        </p:scale>
        <p:origin x="1338" y="28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1314"/>
    </p:cViewPr>
  </p:outlineViewPr>
  <p:notesTextViewPr>
    <p:cViewPr>
      <p:scale>
        <a:sx n="1" d="1"/>
        <a:sy n="1" d="1"/>
      </p:scale>
      <p:origin x="0" y="0"/>
    </p:cViewPr>
  </p:notesTextViewPr>
  <p:notesViewPr>
    <p:cSldViewPr showGuide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rie baron" userId="87fc11b00eecc30f" providerId="LiveId" clId="{8866BDB8-2E4E-4CF1-8933-8F5E4BC39541}"/>
    <pc:docChg chg="custSel modSld">
      <pc:chgData name="carrie baron" userId="87fc11b00eecc30f" providerId="LiveId" clId="{8866BDB8-2E4E-4CF1-8933-8F5E4BC39541}" dt="2022-04-25T12:20:58.321" v="472"/>
      <pc:docMkLst>
        <pc:docMk/>
      </pc:docMkLst>
      <pc:sldChg chg="addSp modSp modNotesTx">
        <pc:chgData name="carrie baron" userId="87fc11b00eecc30f" providerId="LiveId" clId="{8866BDB8-2E4E-4CF1-8933-8F5E4BC39541}" dt="2022-04-25T11:59:42.405" v="458"/>
        <pc:sldMkLst>
          <pc:docMk/>
          <pc:sldMk cId="2717604774" sldId="257"/>
        </pc:sldMkLst>
        <pc:picChg chg="add mod">
          <ac:chgData name="carrie baron" userId="87fc11b00eecc30f" providerId="LiveId" clId="{8866BDB8-2E4E-4CF1-8933-8F5E4BC39541}" dt="2022-04-25T11:59:42.405" v="458"/>
          <ac:picMkLst>
            <pc:docMk/>
            <pc:sldMk cId="2717604774" sldId="257"/>
            <ac:picMk id="3" creationId="{95835511-6F39-4785-AB41-E02831A1DC6E}"/>
          </ac:picMkLst>
        </pc:picChg>
      </pc:sldChg>
      <pc:sldChg chg="addSp modSp">
        <pc:chgData name="carrie baron" userId="87fc11b00eecc30f" providerId="LiveId" clId="{8866BDB8-2E4E-4CF1-8933-8F5E4BC39541}" dt="2022-04-25T12:02:59.127" v="459"/>
        <pc:sldMkLst>
          <pc:docMk/>
          <pc:sldMk cId="0" sldId="259"/>
        </pc:sldMkLst>
        <pc:picChg chg="add mod">
          <ac:chgData name="carrie baron" userId="87fc11b00eecc30f" providerId="LiveId" clId="{8866BDB8-2E4E-4CF1-8933-8F5E4BC39541}" dt="2022-04-25T12:02:59.127" v="459"/>
          <ac:picMkLst>
            <pc:docMk/>
            <pc:sldMk cId="0" sldId="259"/>
            <ac:picMk id="5" creationId="{28023988-C849-4645-BAD2-F199BBB3EBF5}"/>
          </ac:picMkLst>
        </pc:picChg>
      </pc:sldChg>
      <pc:sldChg chg="addSp modSp">
        <pc:chgData name="carrie baron" userId="87fc11b00eecc30f" providerId="LiveId" clId="{8866BDB8-2E4E-4CF1-8933-8F5E4BC39541}" dt="2022-04-25T12:09:51.959" v="461"/>
        <pc:sldMkLst>
          <pc:docMk/>
          <pc:sldMk cId="0" sldId="262"/>
        </pc:sldMkLst>
        <pc:picChg chg="add mod">
          <ac:chgData name="carrie baron" userId="87fc11b00eecc30f" providerId="LiveId" clId="{8866BDB8-2E4E-4CF1-8933-8F5E4BC39541}" dt="2022-04-25T12:09:51.959" v="461"/>
          <ac:picMkLst>
            <pc:docMk/>
            <pc:sldMk cId="0" sldId="262"/>
            <ac:picMk id="8" creationId="{CE0AFA70-B5A3-4B7D-B82D-E0507183CD86}"/>
          </ac:picMkLst>
        </pc:picChg>
      </pc:sldChg>
      <pc:sldChg chg="addSp modSp">
        <pc:chgData name="carrie baron" userId="87fc11b00eecc30f" providerId="LiveId" clId="{8866BDB8-2E4E-4CF1-8933-8F5E4BC39541}" dt="2022-04-25T12:13:53.922" v="463"/>
        <pc:sldMkLst>
          <pc:docMk/>
          <pc:sldMk cId="0" sldId="263"/>
        </pc:sldMkLst>
        <pc:picChg chg="add mod">
          <ac:chgData name="carrie baron" userId="87fc11b00eecc30f" providerId="LiveId" clId="{8866BDB8-2E4E-4CF1-8933-8F5E4BC39541}" dt="2022-04-25T12:13:53.922" v="463"/>
          <ac:picMkLst>
            <pc:docMk/>
            <pc:sldMk cId="0" sldId="263"/>
            <ac:picMk id="6" creationId="{4FF6E299-EC09-407B-9F47-7093980FE88B}"/>
          </ac:picMkLst>
        </pc:picChg>
      </pc:sldChg>
      <pc:sldChg chg="addSp modSp mod">
        <pc:chgData name="carrie baron" userId="87fc11b00eecc30f" providerId="LiveId" clId="{8866BDB8-2E4E-4CF1-8933-8F5E4BC39541}" dt="2022-04-25T12:20:58.321" v="472"/>
        <pc:sldMkLst>
          <pc:docMk/>
          <pc:sldMk cId="0" sldId="265"/>
        </pc:sldMkLst>
        <pc:spChg chg="mod">
          <ac:chgData name="carrie baron" userId="87fc11b00eecc30f" providerId="LiveId" clId="{8866BDB8-2E4E-4CF1-8933-8F5E4BC39541}" dt="2022-04-25T12:18:45.236" v="471" actId="20577"/>
          <ac:spMkLst>
            <pc:docMk/>
            <pc:sldMk cId="0" sldId="265"/>
            <ac:spMk id="2" creationId="{00000000-0000-0000-0000-000000000000}"/>
          </ac:spMkLst>
        </pc:spChg>
        <pc:picChg chg="add mod">
          <ac:chgData name="carrie baron" userId="87fc11b00eecc30f" providerId="LiveId" clId="{8866BDB8-2E4E-4CF1-8933-8F5E4BC39541}" dt="2022-04-25T12:20:58.321" v="472"/>
          <ac:picMkLst>
            <pc:docMk/>
            <pc:sldMk cId="0" sldId="265"/>
            <ac:picMk id="7" creationId="{241FEA31-1275-4017-B37E-FAB4A4A5D1A5}"/>
          </ac:picMkLst>
        </pc:picChg>
      </pc:sldChg>
      <pc:sldChg chg="addSp modSp">
        <pc:chgData name="carrie baron" userId="87fc11b00eecc30f" providerId="LiveId" clId="{8866BDB8-2E4E-4CF1-8933-8F5E4BC39541}" dt="2022-04-25T12:06:28.258" v="460"/>
        <pc:sldMkLst>
          <pc:docMk/>
          <pc:sldMk cId="1317969319" sldId="273"/>
        </pc:sldMkLst>
        <pc:picChg chg="add mod">
          <ac:chgData name="carrie baron" userId="87fc11b00eecc30f" providerId="LiveId" clId="{8866BDB8-2E4E-4CF1-8933-8F5E4BC39541}" dt="2022-04-25T12:06:28.258" v="460"/>
          <ac:picMkLst>
            <pc:docMk/>
            <pc:sldMk cId="1317969319" sldId="273"/>
            <ac:picMk id="4" creationId="{F4CC5196-518A-4509-84F6-A1A34D6F0CAF}"/>
          </ac:picMkLst>
        </pc:picChg>
      </pc:sldChg>
      <pc:sldChg chg="addSp modSp">
        <pc:chgData name="carrie baron" userId="87fc11b00eecc30f" providerId="LiveId" clId="{8866BDB8-2E4E-4CF1-8933-8F5E4BC39541}" dt="2022-04-25T12:12:54.775" v="462"/>
        <pc:sldMkLst>
          <pc:docMk/>
          <pc:sldMk cId="622441540" sldId="275"/>
        </pc:sldMkLst>
        <pc:picChg chg="add mod">
          <ac:chgData name="carrie baron" userId="87fc11b00eecc30f" providerId="LiveId" clId="{8866BDB8-2E4E-4CF1-8933-8F5E4BC39541}" dt="2022-04-25T12:12:54.775" v="462"/>
          <ac:picMkLst>
            <pc:docMk/>
            <pc:sldMk cId="622441540" sldId="275"/>
            <ac:picMk id="4" creationId="{11384E10-7E19-459D-BA23-AC4B61F8BDE4}"/>
          </ac:picMkLst>
        </pc:picChg>
      </pc:sldChg>
      <pc:sldChg chg="addSp modSp">
        <pc:chgData name="carrie baron" userId="87fc11b00eecc30f" providerId="LiveId" clId="{8866BDB8-2E4E-4CF1-8933-8F5E4BC39541}" dt="2022-04-25T12:18:23.514" v="464"/>
        <pc:sldMkLst>
          <pc:docMk/>
          <pc:sldMk cId="2425183491" sldId="278"/>
        </pc:sldMkLst>
        <pc:picChg chg="add mod">
          <ac:chgData name="carrie baron" userId="87fc11b00eecc30f" providerId="LiveId" clId="{8866BDB8-2E4E-4CF1-8933-8F5E4BC39541}" dt="2022-04-25T12:18:23.514" v="464"/>
          <ac:picMkLst>
            <pc:docMk/>
            <pc:sldMk cId="2425183491" sldId="278"/>
            <ac:picMk id="4" creationId="{1FBB1EC0-3DD8-4A44-B6C4-BE75FE8FADF1}"/>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4DD8D6-DC0A-4175-B8E7-C8265C65FBA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E75E7C8-8C64-4124-835B-902E327F0BE0}">
      <dgm:prSet phldrT="[Text]"/>
      <dgm:spPr/>
      <dgm:t>
        <a:bodyPr/>
        <a:lstStyle/>
        <a:p>
          <a:r>
            <a:rPr lang="en-US"/>
            <a:t>Bad Debts Expense</a:t>
          </a:r>
        </a:p>
      </dgm:t>
    </dgm:pt>
    <dgm:pt modelId="{23021D11-02B1-480E-BE2D-E20740D01AD2}" type="parTrans" cxnId="{845FBBF9-A04A-4E01-8EBB-66CAAA4A4C15}">
      <dgm:prSet/>
      <dgm:spPr/>
      <dgm:t>
        <a:bodyPr/>
        <a:lstStyle/>
        <a:p>
          <a:endParaRPr lang="en-US"/>
        </a:p>
      </dgm:t>
    </dgm:pt>
    <dgm:pt modelId="{4BA4C592-A1F9-45BB-9FC5-7EF59240A822}" type="sibTrans" cxnId="{845FBBF9-A04A-4E01-8EBB-66CAAA4A4C15}">
      <dgm:prSet/>
      <dgm:spPr/>
      <dgm:t>
        <a:bodyPr/>
        <a:lstStyle/>
        <a:p>
          <a:endParaRPr lang="en-US"/>
        </a:p>
      </dgm:t>
    </dgm:pt>
    <dgm:pt modelId="{88D72038-35D0-4FC6-8665-B05A8D0269FC}">
      <dgm:prSet phldrT="[Text]"/>
      <dgm:spPr/>
      <dgm:t>
        <a:bodyPr/>
        <a:lstStyle/>
        <a:p>
          <a:r>
            <a:rPr lang="en-US" dirty="0"/>
            <a:t>Operating Expense Account</a:t>
          </a:r>
        </a:p>
        <a:p>
          <a:r>
            <a:rPr lang="en-US" dirty="0"/>
            <a:t>Estimate of Uncollectible Credit Sales</a:t>
          </a:r>
        </a:p>
      </dgm:t>
    </dgm:pt>
    <dgm:pt modelId="{2C0B3E54-9C85-4003-A1E7-5F2256CF2AB4}" type="parTrans" cxnId="{7314626F-6CF5-457F-B9B2-0591EE0E360D}">
      <dgm:prSet/>
      <dgm:spPr/>
      <dgm:t>
        <a:bodyPr/>
        <a:lstStyle/>
        <a:p>
          <a:endParaRPr lang="en-US"/>
        </a:p>
      </dgm:t>
    </dgm:pt>
    <dgm:pt modelId="{E531B587-9D65-4867-BBE0-CDEBD06051BB}" type="sibTrans" cxnId="{7314626F-6CF5-457F-B9B2-0591EE0E360D}">
      <dgm:prSet/>
      <dgm:spPr/>
      <dgm:t>
        <a:bodyPr/>
        <a:lstStyle/>
        <a:p>
          <a:endParaRPr lang="en-US"/>
        </a:p>
      </dgm:t>
    </dgm:pt>
    <dgm:pt modelId="{8A5C1A0E-C7BB-4215-8EFD-64054F81914D}">
      <dgm:prSet phldrT="[Text]"/>
      <dgm:spPr/>
      <dgm:t>
        <a:bodyPr/>
        <a:lstStyle/>
        <a:p>
          <a:r>
            <a:rPr lang="en-US"/>
            <a:t>Allowance for Doubtful Accounts</a:t>
          </a:r>
        </a:p>
      </dgm:t>
    </dgm:pt>
    <dgm:pt modelId="{DE26F059-7F1F-4957-A18A-53D8350BE79F}" type="parTrans" cxnId="{6D6CEAA2-5CF5-41F6-9274-518777255BB6}">
      <dgm:prSet/>
      <dgm:spPr/>
      <dgm:t>
        <a:bodyPr/>
        <a:lstStyle/>
        <a:p>
          <a:endParaRPr lang="en-US"/>
        </a:p>
      </dgm:t>
    </dgm:pt>
    <dgm:pt modelId="{D16CD391-F7CE-4EBF-B372-D91974F10D4F}" type="sibTrans" cxnId="{6D6CEAA2-5CF5-41F6-9274-518777255BB6}">
      <dgm:prSet/>
      <dgm:spPr/>
      <dgm:t>
        <a:bodyPr/>
        <a:lstStyle/>
        <a:p>
          <a:endParaRPr lang="en-US"/>
        </a:p>
      </dgm:t>
    </dgm:pt>
    <dgm:pt modelId="{65AE8612-62C9-4CCF-B65A-1B059E07358D}">
      <dgm:prSet phldrT="[Text]"/>
      <dgm:spPr/>
      <dgm:t>
        <a:bodyPr/>
        <a:lstStyle/>
        <a:p>
          <a:r>
            <a:rPr lang="en-US"/>
            <a:t>Contra-Asset Account</a:t>
          </a:r>
        </a:p>
      </dgm:t>
    </dgm:pt>
    <dgm:pt modelId="{E59638E7-79C8-4AE9-8799-52DAA5B876C7}" type="parTrans" cxnId="{86096170-D201-4283-B327-7FF15E8A5ADB}">
      <dgm:prSet/>
      <dgm:spPr/>
      <dgm:t>
        <a:bodyPr/>
        <a:lstStyle/>
        <a:p>
          <a:endParaRPr lang="en-US"/>
        </a:p>
      </dgm:t>
    </dgm:pt>
    <dgm:pt modelId="{AA6809A5-B181-4B67-84E9-DE3D772126A3}" type="sibTrans" cxnId="{86096170-D201-4283-B327-7FF15E8A5ADB}">
      <dgm:prSet/>
      <dgm:spPr/>
      <dgm:t>
        <a:bodyPr/>
        <a:lstStyle/>
        <a:p>
          <a:endParaRPr lang="en-US"/>
        </a:p>
      </dgm:t>
    </dgm:pt>
    <dgm:pt modelId="{D388DFB4-1E42-4938-8306-6B2D7DAABF4B}">
      <dgm:prSet phldrT="[Text]"/>
      <dgm:spPr/>
      <dgm:t>
        <a:bodyPr/>
        <a:lstStyle/>
        <a:p>
          <a:r>
            <a:rPr lang="en-US" dirty="0"/>
            <a:t>Temporary Account Closed to Income Summary</a:t>
          </a:r>
        </a:p>
        <a:p>
          <a:r>
            <a:rPr lang="en-US" dirty="0"/>
            <a:t>Debit Normal Balance</a:t>
          </a:r>
        </a:p>
      </dgm:t>
    </dgm:pt>
    <dgm:pt modelId="{EB3D7F89-7A4E-4E3B-B087-F3018BD8FC26}" type="parTrans" cxnId="{7650B380-52F5-4C7A-9CBA-A2A391F3A31F}">
      <dgm:prSet/>
      <dgm:spPr/>
      <dgm:t>
        <a:bodyPr/>
        <a:lstStyle/>
        <a:p>
          <a:endParaRPr lang="en-US"/>
        </a:p>
      </dgm:t>
    </dgm:pt>
    <dgm:pt modelId="{201E06E1-68FE-475A-BF75-C499CC7A65A2}" type="sibTrans" cxnId="{7650B380-52F5-4C7A-9CBA-A2A391F3A31F}">
      <dgm:prSet/>
      <dgm:spPr/>
      <dgm:t>
        <a:bodyPr/>
        <a:lstStyle/>
        <a:p>
          <a:endParaRPr lang="en-US"/>
        </a:p>
      </dgm:t>
    </dgm:pt>
    <dgm:pt modelId="{744740F5-B552-4969-B5F0-48A5B6BD838A}">
      <dgm:prSet phldrT="[Text]"/>
      <dgm:spPr/>
      <dgm:t>
        <a:bodyPr/>
        <a:lstStyle/>
        <a:p>
          <a:r>
            <a:rPr lang="en-US"/>
            <a:t>Contra of Accounts Receivable</a:t>
          </a:r>
        </a:p>
      </dgm:t>
    </dgm:pt>
    <dgm:pt modelId="{024E23EF-8D8C-4FBD-92E1-F3892F04987D}" type="parTrans" cxnId="{2922388E-8186-4CE7-96C7-EF754633D61D}">
      <dgm:prSet/>
      <dgm:spPr/>
      <dgm:t>
        <a:bodyPr/>
        <a:lstStyle/>
        <a:p>
          <a:endParaRPr lang="en-US"/>
        </a:p>
      </dgm:t>
    </dgm:pt>
    <dgm:pt modelId="{728CC941-3BD9-4F5A-846B-0A40722E7B45}" type="sibTrans" cxnId="{2922388E-8186-4CE7-96C7-EF754633D61D}">
      <dgm:prSet/>
      <dgm:spPr/>
      <dgm:t>
        <a:bodyPr/>
        <a:lstStyle/>
        <a:p>
          <a:endParaRPr lang="en-US"/>
        </a:p>
      </dgm:t>
    </dgm:pt>
    <dgm:pt modelId="{EBF338F6-61F7-4A35-8A50-34F7973F40DB}">
      <dgm:prSet phldrT="[Text]"/>
      <dgm:spPr/>
      <dgm:t>
        <a:bodyPr/>
        <a:lstStyle/>
        <a:p>
          <a:r>
            <a:rPr lang="en-US" dirty="0"/>
            <a:t>Reported on Balance Sheet</a:t>
          </a:r>
        </a:p>
        <a:p>
          <a:r>
            <a:rPr lang="en-US" dirty="0"/>
            <a:t>Credit Normal Balance</a:t>
          </a:r>
        </a:p>
      </dgm:t>
    </dgm:pt>
    <dgm:pt modelId="{0057CB11-B6BB-43FA-83E1-C5F56E57BDBF}" type="parTrans" cxnId="{F0107FC1-C243-48E1-B4D2-86EFE40E7762}">
      <dgm:prSet/>
      <dgm:spPr/>
      <dgm:t>
        <a:bodyPr/>
        <a:lstStyle/>
        <a:p>
          <a:endParaRPr lang="en-US"/>
        </a:p>
      </dgm:t>
    </dgm:pt>
    <dgm:pt modelId="{8A5C9937-3E1D-4A21-A8D6-D1144294EBA1}" type="sibTrans" cxnId="{F0107FC1-C243-48E1-B4D2-86EFE40E7762}">
      <dgm:prSet/>
      <dgm:spPr/>
      <dgm:t>
        <a:bodyPr/>
        <a:lstStyle/>
        <a:p>
          <a:endParaRPr lang="en-US"/>
        </a:p>
      </dgm:t>
    </dgm:pt>
    <dgm:pt modelId="{E77F50E9-715D-44DA-BF88-05B99A0FAC34}" type="pres">
      <dgm:prSet presAssocID="{8F4DD8D6-DC0A-4175-B8E7-C8265C65FBAF}" presName="root" presStyleCnt="0">
        <dgm:presLayoutVars>
          <dgm:dir/>
          <dgm:resizeHandles val="exact"/>
        </dgm:presLayoutVars>
      </dgm:prSet>
      <dgm:spPr/>
    </dgm:pt>
    <dgm:pt modelId="{71FEF733-9F20-4DA2-890B-E03E42AFFAE1}" type="pres">
      <dgm:prSet presAssocID="{0E75E7C8-8C64-4124-835B-902E327F0BE0}" presName="compNode" presStyleCnt="0"/>
      <dgm:spPr/>
    </dgm:pt>
    <dgm:pt modelId="{5C9D66DA-AFE4-4D4B-8218-BCF518D66DD3}" type="pres">
      <dgm:prSet presAssocID="{0E75E7C8-8C64-4124-835B-902E327F0BE0}" presName="bgRect" presStyleLbl="bgShp" presStyleIdx="0" presStyleCnt="2" custScaleY="98654"/>
      <dgm:spPr/>
    </dgm:pt>
    <dgm:pt modelId="{8D6E9D45-E265-4652-9CA0-40C88E6F004E}" type="pres">
      <dgm:prSet presAssocID="{0E75E7C8-8C64-4124-835B-902E327F0BE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546E6B35-DB1E-473F-B9E0-F6804B57FE4D}" type="pres">
      <dgm:prSet presAssocID="{0E75E7C8-8C64-4124-835B-902E327F0BE0}" presName="spaceRect" presStyleCnt="0"/>
      <dgm:spPr/>
    </dgm:pt>
    <dgm:pt modelId="{EE8EC13E-F391-48CF-960A-D5626286A2C2}" type="pres">
      <dgm:prSet presAssocID="{0E75E7C8-8C64-4124-835B-902E327F0BE0}" presName="parTx" presStyleLbl="revTx" presStyleIdx="0" presStyleCnt="4">
        <dgm:presLayoutVars>
          <dgm:chMax val="0"/>
          <dgm:chPref val="0"/>
        </dgm:presLayoutVars>
      </dgm:prSet>
      <dgm:spPr/>
    </dgm:pt>
    <dgm:pt modelId="{A0229DE8-1FEE-4074-8150-309E4A1EC5B5}" type="pres">
      <dgm:prSet presAssocID="{0E75E7C8-8C64-4124-835B-902E327F0BE0}" presName="desTx" presStyleLbl="revTx" presStyleIdx="1" presStyleCnt="4">
        <dgm:presLayoutVars/>
      </dgm:prSet>
      <dgm:spPr/>
    </dgm:pt>
    <dgm:pt modelId="{88E1683B-11FB-44F5-9F28-0CC91FCB3138}" type="pres">
      <dgm:prSet presAssocID="{4BA4C592-A1F9-45BB-9FC5-7EF59240A822}" presName="sibTrans" presStyleCnt="0"/>
      <dgm:spPr/>
    </dgm:pt>
    <dgm:pt modelId="{14C4218B-0BBC-4905-B543-7467E5E65BBE}" type="pres">
      <dgm:prSet presAssocID="{8A5C1A0E-C7BB-4215-8EFD-64054F81914D}" presName="compNode" presStyleCnt="0"/>
      <dgm:spPr/>
    </dgm:pt>
    <dgm:pt modelId="{17E0492D-B164-4963-843A-A61B21026C5B}" type="pres">
      <dgm:prSet presAssocID="{8A5C1A0E-C7BB-4215-8EFD-64054F81914D}" presName="bgRect" presStyleLbl="bgShp" presStyleIdx="1" presStyleCnt="2" custScaleY="112636"/>
      <dgm:spPr/>
    </dgm:pt>
    <dgm:pt modelId="{1BFF1386-52A1-45B9-8F08-0EDD9D27D7D3}" type="pres">
      <dgm:prSet presAssocID="{8A5C1A0E-C7BB-4215-8EFD-64054F81914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57A8CAF1-FD51-41DD-A836-A208B5FAA73B}" type="pres">
      <dgm:prSet presAssocID="{8A5C1A0E-C7BB-4215-8EFD-64054F81914D}" presName="spaceRect" presStyleCnt="0"/>
      <dgm:spPr/>
    </dgm:pt>
    <dgm:pt modelId="{5692570A-C8CC-4CA8-9B87-27254C8FE6B7}" type="pres">
      <dgm:prSet presAssocID="{8A5C1A0E-C7BB-4215-8EFD-64054F81914D}" presName="parTx" presStyleLbl="revTx" presStyleIdx="2" presStyleCnt="4">
        <dgm:presLayoutVars>
          <dgm:chMax val="0"/>
          <dgm:chPref val="0"/>
        </dgm:presLayoutVars>
      </dgm:prSet>
      <dgm:spPr/>
    </dgm:pt>
    <dgm:pt modelId="{D6D3218F-4AAB-49CA-873E-56BA8422E971}" type="pres">
      <dgm:prSet presAssocID="{8A5C1A0E-C7BB-4215-8EFD-64054F81914D}" presName="desTx" presStyleLbl="revTx" presStyleIdx="3" presStyleCnt="4">
        <dgm:presLayoutVars/>
      </dgm:prSet>
      <dgm:spPr/>
    </dgm:pt>
  </dgm:ptLst>
  <dgm:cxnLst>
    <dgm:cxn modelId="{4900EA2D-4658-4BDC-8D3B-C35BD9E5FE03}" type="presOf" srcId="{EBF338F6-61F7-4A35-8A50-34F7973F40DB}" destId="{D6D3218F-4AAB-49CA-873E-56BA8422E971}" srcOrd="0" destOrd="2" presId="urn:microsoft.com/office/officeart/2018/2/layout/IconVerticalSolidList"/>
    <dgm:cxn modelId="{398CBE5F-AB6F-4F63-A37F-5D5BDE23DB09}" type="presOf" srcId="{8F4DD8D6-DC0A-4175-B8E7-C8265C65FBAF}" destId="{E77F50E9-715D-44DA-BF88-05B99A0FAC34}" srcOrd="0" destOrd="0" presId="urn:microsoft.com/office/officeart/2018/2/layout/IconVerticalSolidList"/>
    <dgm:cxn modelId="{C47F3641-4619-4549-B15C-19D2BD7B1E3A}" type="presOf" srcId="{744740F5-B552-4969-B5F0-48A5B6BD838A}" destId="{D6D3218F-4AAB-49CA-873E-56BA8422E971}" srcOrd="0" destOrd="1" presId="urn:microsoft.com/office/officeart/2018/2/layout/IconVerticalSolidList"/>
    <dgm:cxn modelId="{E2523368-7FCA-4692-AACA-1B2D7F1DCC1C}" type="presOf" srcId="{0E75E7C8-8C64-4124-835B-902E327F0BE0}" destId="{EE8EC13E-F391-48CF-960A-D5626286A2C2}" srcOrd="0" destOrd="0" presId="urn:microsoft.com/office/officeart/2018/2/layout/IconVerticalSolidList"/>
    <dgm:cxn modelId="{7314626F-6CF5-457F-B9B2-0591EE0E360D}" srcId="{0E75E7C8-8C64-4124-835B-902E327F0BE0}" destId="{88D72038-35D0-4FC6-8665-B05A8D0269FC}" srcOrd="0" destOrd="0" parTransId="{2C0B3E54-9C85-4003-A1E7-5F2256CF2AB4}" sibTransId="{E531B587-9D65-4867-BBE0-CDEBD06051BB}"/>
    <dgm:cxn modelId="{86096170-D201-4283-B327-7FF15E8A5ADB}" srcId="{8A5C1A0E-C7BB-4215-8EFD-64054F81914D}" destId="{65AE8612-62C9-4CCF-B65A-1B059E07358D}" srcOrd="0" destOrd="0" parTransId="{E59638E7-79C8-4AE9-8799-52DAA5B876C7}" sibTransId="{AA6809A5-B181-4B67-84E9-DE3D772126A3}"/>
    <dgm:cxn modelId="{7650B380-52F5-4C7A-9CBA-A2A391F3A31F}" srcId="{0E75E7C8-8C64-4124-835B-902E327F0BE0}" destId="{D388DFB4-1E42-4938-8306-6B2D7DAABF4B}" srcOrd="1" destOrd="0" parTransId="{EB3D7F89-7A4E-4E3B-B087-F3018BD8FC26}" sibTransId="{201E06E1-68FE-475A-BF75-C499CC7A65A2}"/>
    <dgm:cxn modelId="{2922388E-8186-4CE7-96C7-EF754633D61D}" srcId="{8A5C1A0E-C7BB-4215-8EFD-64054F81914D}" destId="{744740F5-B552-4969-B5F0-48A5B6BD838A}" srcOrd="1" destOrd="0" parTransId="{024E23EF-8D8C-4FBD-92E1-F3892F04987D}" sibTransId="{728CC941-3BD9-4F5A-846B-0A40722E7B45}"/>
    <dgm:cxn modelId="{0075FB9B-969B-427C-B5ED-8BCA3AB3FB20}" type="presOf" srcId="{88D72038-35D0-4FC6-8665-B05A8D0269FC}" destId="{A0229DE8-1FEE-4074-8150-309E4A1EC5B5}" srcOrd="0" destOrd="0" presId="urn:microsoft.com/office/officeart/2018/2/layout/IconVerticalSolidList"/>
    <dgm:cxn modelId="{6D6CEAA2-5CF5-41F6-9274-518777255BB6}" srcId="{8F4DD8D6-DC0A-4175-B8E7-C8265C65FBAF}" destId="{8A5C1A0E-C7BB-4215-8EFD-64054F81914D}" srcOrd="1" destOrd="0" parTransId="{DE26F059-7F1F-4957-A18A-53D8350BE79F}" sibTransId="{D16CD391-F7CE-4EBF-B372-D91974F10D4F}"/>
    <dgm:cxn modelId="{F0107FC1-C243-48E1-B4D2-86EFE40E7762}" srcId="{8A5C1A0E-C7BB-4215-8EFD-64054F81914D}" destId="{EBF338F6-61F7-4A35-8A50-34F7973F40DB}" srcOrd="2" destOrd="0" parTransId="{0057CB11-B6BB-43FA-83E1-C5F56E57BDBF}" sibTransId="{8A5C9937-3E1D-4A21-A8D6-D1144294EBA1}"/>
    <dgm:cxn modelId="{D48AC6F7-11AC-4D62-85E1-0BE068592DCA}" type="presOf" srcId="{65AE8612-62C9-4CCF-B65A-1B059E07358D}" destId="{D6D3218F-4AAB-49CA-873E-56BA8422E971}" srcOrd="0" destOrd="0" presId="urn:microsoft.com/office/officeart/2018/2/layout/IconVerticalSolidList"/>
    <dgm:cxn modelId="{3C4BB9F9-38B9-41D0-A746-062847916E49}" type="presOf" srcId="{D388DFB4-1E42-4938-8306-6B2D7DAABF4B}" destId="{A0229DE8-1FEE-4074-8150-309E4A1EC5B5}" srcOrd="0" destOrd="1" presId="urn:microsoft.com/office/officeart/2018/2/layout/IconVerticalSolidList"/>
    <dgm:cxn modelId="{845FBBF9-A04A-4E01-8EBB-66CAAA4A4C15}" srcId="{8F4DD8D6-DC0A-4175-B8E7-C8265C65FBAF}" destId="{0E75E7C8-8C64-4124-835B-902E327F0BE0}" srcOrd="0" destOrd="0" parTransId="{23021D11-02B1-480E-BE2D-E20740D01AD2}" sibTransId="{4BA4C592-A1F9-45BB-9FC5-7EF59240A822}"/>
    <dgm:cxn modelId="{130E56FB-0E76-4E26-957B-7B7CCC3584DE}" type="presOf" srcId="{8A5C1A0E-C7BB-4215-8EFD-64054F81914D}" destId="{5692570A-C8CC-4CA8-9B87-27254C8FE6B7}" srcOrd="0" destOrd="0" presId="urn:microsoft.com/office/officeart/2018/2/layout/IconVerticalSolidList"/>
    <dgm:cxn modelId="{558ABB3C-D90B-47B6-88CE-8035A98C4E97}" type="presParOf" srcId="{E77F50E9-715D-44DA-BF88-05B99A0FAC34}" destId="{71FEF733-9F20-4DA2-890B-E03E42AFFAE1}" srcOrd="0" destOrd="0" presId="urn:microsoft.com/office/officeart/2018/2/layout/IconVerticalSolidList"/>
    <dgm:cxn modelId="{4699024B-F395-4541-8D39-F88F48D68A24}" type="presParOf" srcId="{71FEF733-9F20-4DA2-890B-E03E42AFFAE1}" destId="{5C9D66DA-AFE4-4D4B-8218-BCF518D66DD3}" srcOrd="0" destOrd="0" presId="urn:microsoft.com/office/officeart/2018/2/layout/IconVerticalSolidList"/>
    <dgm:cxn modelId="{2FB28F8F-0902-459F-A3D4-C709EFC26F9F}" type="presParOf" srcId="{71FEF733-9F20-4DA2-890B-E03E42AFFAE1}" destId="{8D6E9D45-E265-4652-9CA0-40C88E6F004E}" srcOrd="1" destOrd="0" presId="urn:microsoft.com/office/officeart/2018/2/layout/IconVerticalSolidList"/>
    <dgm:cxn modelId="{7D40AF8F-366F-4769-8211-AFE0B1F488EE}" type="presParOf" srcId="{71FEF733-9F20-4DA2-890B-E03E42AFFAE1}" destId="{546E6B35-DB1E-473F-B9E0-F6804B57FE4D}" srcOrd="2" destOrd="0" presId="urn:microsoft.com/office/officeart/2018/2/layout/IconVerticalSolidList"/>
    <dgm:cxn modelId="{9580B1DB-0E0A-4DFB-8955-4D71934A2A97}" type="presParOf" srcId="{71FEF733-9F20-4DA2-890B-E03E42AFFAE1}" destId="{EE8EC13E-F391-48CF-960A-D5626286A2C2}" srcOrd="3" destOrd="0" presId="urn:microsoft.com/office/officeart/2018/2/layout/IconVerticalSolidList"/>
    <dgm:cxn modelId="{B5AC7476-5C0B-4FC6-8F42-6E2A4C38550E}" type="presParOf" srcId="{71FEF733-9F20-4DA2-890B-E03E42AFFAE1}" destId="{A0229DE8-1FEE-4074-8150-309E4A1EC5B5}" srcOrd="4" destOrd="0" presId="urn:microsoft.com/office/officeart/2018/2/layout/IconVerticalSolidList"/>
    <dgm:cxn modelId="{0B55FE8B-2F11-4CFC-A730-6C555E48DECF}" type="presParOf" srcId="{E77F50E9-715D-44DA-BF88-05B99A0FAC34}" destId="{88E1683B-11FB-44F5-9F28-0CC91FCB3138}" srcOrd="1" destOrd="0" presId="urn:microsoft.com/office/officeart/2018/2/layout/IconVerticalSolidList"/>
    <dgm:cxn modelId="{21FC7FFC-00E0-45D9-A0FB-43762A420952}" type="presParOf" srcId="{E77F50E9-715D-44DA-BF88-05B99A0FAC34}" destId="{14C4218B-0BBC-4905-B543-7467E5E65BBE}" srcOrd="2" destOrd="0" presId="urn:microsoft.com/office/officeart/2018/2/layout/IconVerticalSolidList"/>
    <dgm:cxn modelId="{089C1DE8-6622-40BD-BFCC-7640A696192F}" type="presParOf" srcId="{14C4218B-0BBC-4905-B543-7467E5E65BBE}" destId="{17E0492D-B164-4963-843A-A61B21026C5B}" srcOrd="0" destOrd="0" presId="urn:microsoft.com/office/officeart/2018/2/layout/IconVerticalSolidList"/>
    <dgm:cxn modelId="{E2ABA93B-556D-4B11-92F9-509448C31DE2}" type="presParOf" srcId="{14C4218B-0BBC-4905-B543-7467E5E65BBE}" destId="{1BFF1386-52A1-45B9-8F08-0EDD9D27D7D3}" srcOrd="1" destOrd="0" presId="urn:microsoft.com/office/officeart/2018/2/layout/IconVerticalSolidList"/>
    <dgm:cxn modelId="{5DAB5800-B9AD-4D15-ADA1-36E931A3AC60}" type="presParOf" srcId="{14C4218B-0BBC-4905-B543-7467E5E65BBE}" destId="{57A8CAF1-FD51-41DD-A836-A208B5FAA73B}" srcOrd="2" destOrd="0" presId="urn:microsoft.com/office/officeart/2018/2/layout/IconVerticalSolidList"/>
    <dgm:cxn modelId="{0616B11F-2794-48E4-A102-8C6BA1EE6773}" type="presParOf" srcId="{14C4218B-0BBC-4905-B543-7467E5E65BBE}" destId="{5692570A-C8CC-4CA8-9B87-27254C8FE6B7}" srcOrd="3" destOrd="0" presId="urn:microsoft.com/office/officeart/2018/2/layout/IconVerticalSolidList"/>
    <dgm:cxn modelId="{1621E99A-0BCD-454C-A0CB-18B869C073A4}" type="presParOf" srcId="{14C4218B-0BBC-4905-B543-7467E5E65BBE}" destId="{D6D3218F-4AAB-49CA-873E-56BA8422E971}"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D66DA-AFE4-4D4B-8218-BCF518D66DD3}">
      <dsp:nvSpPr>
        <dsp:cNvPr id="0" name=""/>
        <dsp:cNvSpPr/>
      </dsp:nvSpPr>
      <dsp:spPr>
        <a:xfrm>
          <a:off x="0" y="598970"/>
          <a:ext cx="9829799" cy="121782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6E9D45-E265-4652-9CA0-40C88E6F004E}">
      <dsp:nvSpPr>
        <dsp:cNvPr id="0" name=""/>
        <dsp:cNvSpPr/>
      </dsp:nvSpPr>
      <dsp:spPr>
        <a:xfrm>
          <a:off x="373418" y="868411"/>
          <a:ext cx="678941" cy="6789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8EC13E-F391-48CF-960A-D5626286A2C2}">
      <dsp:nvSpPr>
        <dsp:cNvPr id="0" name=""/>
        <dsp:cNvSpPr/>
      </dsp:nvSpPr>
      <dsp:spPr>
        <a:xfrm>
          <a:off x="1425777" y="590662"/>
          <a:ext cx="4423409"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1111250">
            <a:lnSpc>
              <a:spcPct val="90000"/>
            </a:lnSpc>
            <a:spcBef>
              <a:spcPct val="0"/>
            </a:spcBef>
            <a:spcAft>
              <a:spcPct val="35000"/>
            </a:spcAft>
            <a:buNone/>
          </a:pPr>
          <a:r>
            <a:rPr lang="en-US" sz="2500" kern="1200"/>
            <a:t>Bad Debts Expense</a:t>
          </a:r>
        </a:p>
      </dsp:txBody>
      <dsp:txXfrm>
        <a:off x="1425777" y="590662"/>
        <a:ext cx="4423409" cy="1234439"/>
      </dsp:txXfrm>
    </dsp:sp>
    <dsp:sp modelId="{A0229DE8-1FEE-4074-8150-309E4A1EC5B5}">
      <dsp:nvSpPr>
        <dsp:cNvPr id="0" name=""/>
        <dsp:cNvSpPr/>
      </dsp:nvSpPr>
      <dsp:spPr>
        <a:xfrm>
          <a:off x="5849187" y="590662"/>
          <a:ext cx="3980611"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622300">
            <a:lnSpc>
              <a:spcPct val="90000"/>
            </a:lnSpc>
            <a:spcBef>
              <a:spcPct val="0"/>
            </a:spcBef>
            <a:spcAft>
              <a:spcPct val="35000"/>
            </a:spcAft>
            <a:buNone/>
          </a:pPr>
          <a:r>
            <a:rPr lang="en-US" sz="1400" kern="1200" dirty="0"/>
            <a:t>Operating Expense Account</a:t>
          </a:r>
        </a:p>
        <a:p>
          <a:pPr marL="0" lvl="0" indent="0" algn="l" defTabSz="622300">
            <a:lnSpc>
              <a:spcPct val="90000"/>
            </a:lnSpc>
            <a:spcBef>
              <a:spcPct val="0"/>
            </a:spcBef>
            <a:spcAft>
              <a:spcPct val="35000"/>
            </a:spcAft>
            <a:buNone/>
          </a:pPr>
          <a:r>
            <a:rPr lang="en-US" sz="1400" kern="1200" dirty="0"/>
            <a:t>Estimate of Uncollectible Credit Sales</a:t>
          </a:r>
        </a:p>
        <a:p>
          <a:pPr marL="0" lvl="0" indent="0" algn="l" defTabSz="622300">
            <a:lnSpc>
              <a:spcPct val="90000"/>
            </a:lnSpc>
            <a:spcBef>
              <a:spcPct val="0"/>
            </a:spcBef>
            <a:spcAft>
              <a:spcPct val="35000"/>
            </a:spcAft>
            <a:buNone/>
          </a:pPr>
          <a:r>
            <a:rPr lang="en-US" sz="1400" kern="1200" dirty="0"/>
            <a:t>Temporary Account Closed to Income Summary</a:t>
          </a:r>
        </a:p>
        <a:p>
          <a:pPr marL="0" lvl="0" indent="0" algn="l" defTabSz="622300">
            <a:lnSpc>
              <a:spcPct val="90000"/>
            </a:lnSpc>
            <a:spcBef>
              <a:spcPct val="0"/>
            </a:spcBef>
            <a:spcAft>
              <a:spcPct val="35000"/>
            </a:spcAft>
            <a:buNone/>
          </a:pPr>
          <a:r>
            <a:rPr lang="en-US" sz="1400" kern="1200" dirty="0"/>
            <a:t>Debit Normal Balance</a:t>
          </a:r>
        </a:p>
      </dsp:txBody>
      <dsp:txXfrm>
        <a:off x="5849187" y="590662"/>
        <a:ext cx="3980611" cy="1234439"/>
      </dsp:txXfrm>
    </dsp:sp>
    <dsp:sp modelId="{17E0492D-B164-4963-843A-A61B21026C5B}">
      <dsp:nvSpPr>
        <dsp:cNvPr id="0" name=""/>
        <dsp:cNvSpPr/>
      </dsp:nvSpPr>
      <dsp:spPr>
        <a:xfrm>
          <a:off x="0" y="2133712"/>
          <a:ext cx="9829799" cy="139042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FF1386-52A1-45B9-8F08-0EDD9D27D7D3}">
      <dsp:nvSpPr>
        <dsp:cNvPr id="0" name=""/>
        <dsp:cNvSpPr/>
      </dsp:nvSpPr>
      <dsp:spPr>
        <a:xfrm>
          <a:off x="373418" y="2489453"/>
          <a:ext cx="678941" cy="6789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92570A-C8CC-4CA8-9B87-27254C8FE6B7}">
      <dsp:nvSpPr>
        <dsp:cNvPr id="0" name=""/>
        <dsp:cNvSpPr/>
      </dsp:nvSpPr>
      <dsp:spPr>
        <a:xfrm>
          <a:off x="1425777" y="2211704"/>
          <a:ext cx="4423409"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1111250">
            <a:lnSpc>
              <a:spcPct val="90000"/>
            </a:lnSpc>
            <a:spcBef>
              <a:spcPct val="0"/>
            </a:spcBef>
            <a:spcAft>
              <a:spcPct val="35000"/>
            </a:spcAft>
            <a:buNone/>
          </a:pPr>
          <a:r>
            <a:rPr lang="en-US" sz="2500" kern="1200"/>
            <a:t>Allowance for Doubtful Accounts</a:t>
          </a:r>
        </a:p>
      </dsp:txBody>
      <dsp:txXfrm>
        <a:off x="1425777" y="2211704"/>
        <a:ext cx="4423409" cy="1234439"/>
      </dsp:txXfrm>
    </dsp:sp>
    <dsp:sp modelId="{D6D3218F-4AAB-49CA-873E-56BA8422E971}">
      <dsp:nvSpPr>
        <dsp:cNvPr id="0" name=""/>
        <dsp:cNvSpPr/>
      </dsp:nvSpPr>
      <dsp:spPr>
        <a:xfrm>
          <a:off x="5849187" y="2211704"/>
          <a:ext cx="3980611" cy="123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622300">
            <a:lnSpc>
              <a:spcPct val="90000"/>
            </a:lnSpc>
            <a:spcBef>
              <a:spcPct val="0"/>
            </a:spcBef>
            <a:spcAft>
              <a:spcPct val="35000"/>
            </a:spcAft>
            <a:buNone/>
          </a:pPr>
          <a:r>
            <a:rPr lang="en-US" sz="1400" kern="1200"/>
            <a:t>Contra-Asset Account</a:t>
          </a:r>
        </a:p>
        <a:p>
          <a:pPr marL="0" lvl="0" indent="0" algn="l" defTabSz="622300">
            <a:lnSpc>
              <a:spcPct val="90000"/>
            </a:lnSpc>
            <a:spcBef>
              <a:spcPct val="0"/>
            </a:spcBef>
            <a:spcAft>
              <a:spcPct val="35000"/>
            </a:spcAft>
            <a:buNone/>
          </a:pPr>
          <a:r>
            <a:rPr lang="en-US" sz="1400" kern="1200"/>
            <a:t>Contra of Accounts Receivable</a:t>
          </a:r>
        </a:p>
        <a:p>
          <a:pPr marL="0" lvl="0" indent="0" algn="l" defTabSz="622300">
            <a:lnSpc>
              <a:spcPct val="90000"/>
            </a:lnSpc>
            <a:spcBef>
              <a:spcPct val="0"/>
            </a:spcBef>
            <a:spcAft>
              <a:spcPct val="35000"/>
            </a:spcAft>
            <a:buNone/>
          </a:pPr>
          <a:r>
            <a:rPr lang="en-US" sz="1400" kern="1200" dirty="0"/>
            <a:t>Reported on Balance Sheet</a:t>
          </a:r>
        </a:p>
        <a:p>
          <a:pPr marL="0" lvl="0" indent="0" algn="l" defTabSz="622300">
            <a:lnSpc>
              <a:spcPct val="90000"/>
            </a:lnSpc>
            <a:spcBef>
              <a:spcPct val="0"/>
            </a:spcBef>
            <a:spcAft>
              <a:spcPct val="35000"/>
            </a:spcAft>
            <a:buNone/>
          </a:pPr>
          <a:r>
            <a:rPr lang="en-US" sz="1400" kern="1200" dirty="0"/>
            <a:t>Credit Normal Balance</a:t>
          </a:r>
        </a:p>
      </dsp:txBody>
      <dsp:txXfrm>
        <a:off x="5849187" y="2211704"/>
        <a:ext cx="3980611" cy="12344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numCol="1" rtlCol="0"/>
          <a:lstStyle>
            <a:lvl1pPr algn="r">
              <a:defRPr sz="1200"/>
            </a:lvl1pPr>
          </a:lstStyle>
          <a:p>
            <a:fld id="{8669AFDC-7658-4951-B0FF-52DFF2A93C0A}" type="datetimeFigureOut">
              <a:rPr lang="en-US" smtClean="0"/>
              <a:t>4/18/2022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numCol="1"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numCol="1" rtlCol="0"/>
          <a:lstStyle>
            <a:lvl1pPr algn="r">
              <a:defRPr sz="1200"/>
            </a:lvl1pPr>
          </a:lstStyle>
          <a:p>
            <a:fld id="{3ABD2D7A-D230-4F91-BD59-0A39C2703BA8}" type="datetimeFigureOut">
              <a:rPr lang="en-US" smtClean="0"/>
              <a:t>4/18/2022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numCol="1"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numCol="1"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numCol="1"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introduce you to the overview and objectives of chapter 13, while explaining  journalizing bad debts, the allowance method- income statement approach, the allowance method- balance sheet approach, writing off an account- allowance for doubtful accounts, direct write off method and  the summary for accounting for bad debts.</a:t>
            </a:r>
          </a:p>
        </p:txBody>
      </p:sp>
      <p:sp>
        <p:nvSpPr>
          <p:cNvPr id="4" name="Slide Number Placeholder 3"/>
          <p:cNvSpPr>
            <a:spLocks noGrp="1"/>
          </p:cNvSpPr>
          <p:nvPr>
            <p:ph type="sldNum" sz="quarter" idx="5"/>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1349246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66666"/>
                </a:solidFill>
                <a:effectLst/>
                <a:latin typeface="Roboto" panose="020B0604020202020204" pitchFamily="2" charset="0"/>
              </a:rPr>
              <a:t>Bad debt occasionally called Uncollectible accounts expense is a monetary amount owed to a creditor that is unlikely to be paid and for which the creditor is not willing to take action to collect for various reasons, often due to the debtor not having the money to pay</a:t>
            </a: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3824605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want this slide later, when we get into more detail about both writing off and recovering accounts. Or maybe it’s ok to have it twice.</a:t>
            </a:r>
          </a:p>
        </p:txBody>
      </p:sp>
      <p:sp>
        <p:nvSpPr>
          <p:cNvPr id="4" name="Slide Number Placeholder 3"/>
          <p:cNvSpPr>
            <a:spLocks noGrp="1"/>
          </p:cNvSpPr>
          <p:nvPr>
            <p:ph type="sldNum" sz="quarter" idx="5"/>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400916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1452670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2410221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397756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but it probably belongs near the top:</a:t>
            </a:r>
          </a:p>
          <a:p>
            <a:endParaRPr lang="en-US" dirty="0"/>
          </a:p>
          <a:p>
            <a:r>
              <a:rPr lang="en-US" dirty="0"/>
              <a:t>When booking bad-debt expenses, the second half of the journal entry is a contra-equity account called allowance for doubtful accounts. The balance of this account reduces the net value of the accounts receivable.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30783972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numCol="1"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numCol="1">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a:p>
          </p:txBody>
        </p:sp>
      </p:grpSp>
    </p:spTree>
    <p:extLst>
      <p:ext uri="{BB962C8B-B14F-4D97-AF65-F5344CB8AC3E}">
        <p14:creationId xmlns:p14="http://schemas.microsoft.com/office/powerpoint/2010/main" val="94999051"/>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4/18/2022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numCol="1"/>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4/18/2022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4/18/2022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numCol="1"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numCol="1"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a:p>
          </p:txBody>
        </p:sp>
      </p:grpSp>
      <p:sp>
        <p:nvSpPr>
          <p:cNvPr id="5" name="Footer Placeholder 4"/>
          <p:cNvSpPr>
            <a:spLocks noGrp="1"/>
          </p:cNvSpPr>
          <p:nvPr>
            <p:ph type="ftr" sz="quarter" idx="11"/>
          </p:nvPr>
        </p:nvSpPr>
        <p:spPr/>
        <p:txBody>
          <a:bodyPr numCol="1"/>
          <a:lstStyle/>
          <a:p>
            <a:r>
              <a:rPr lang="en-US" dirty="0"/>
              <a:t>Add a footer</a:t>
            </a:r>
          </a:p>
        </p:txBody>
      </p:sp>
      <p:sp>
        <p:nvSpPr>
          <p:cNvPr id="4" name="Date Placeholder 3"/>
          <p:cNvSpPr>
            <a:spLocks noGrp="1"/>
          </p:cNvSpPr>
          <p:nvPr>
            <p:ph type="dt" sz="half" idx="10"/>
          </p:nvPr>
        </p:nvSpPr>
        <p:spPr/>
        <p:txBody>
          <a:bodyPr numCol="1"/>
          <a:lstStyle/>
          <a:p>
            <a:fld id="{03F41C87-7AD9-4845-A077-840E4A0F3F06}" type="datetimeFigureOut">
              <a:rPr lang="en-US"/>
              <a:t>4/18/2022</a:t>
            </a:fld>
            <a:endParaRPr/>
          </a:p>
        </p:txBody>
      </p:sp>
      <p:sp>
        <p:nvSpPr>
          <p:cNvPr id="6" name="Slide Number Placeholder 5"/>
          <p:cNvSpPr>
            <a:spLocks noGrp="1"/>
          </p:cNvSpPr>
          <p:nvPr>
            <p:ph type="sldNum" sz="quarter" idx="12"/>
          </p:nvPr>
        </p:nvSpPr>
        <p:spPr/>
        <p:txBody>
          <a:bodyPr numCol="1"/>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numCol="1"/>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numCol="1"/>
          <a:lstStyle/>
          <a:p>
            <a:r>
              <a:rPr lang="en-US" dirty="0"/>
              <a:t>Add a footer</a:t>
            </a:r>
          </a:p>
        </p:txBody>
      </p:sp>
      <p:sp>
        <p:nvSpPr>
          <p:cNvPr id="5" name="Date Placeholder 4"/>
          <p:cNvSpPr>
            <a:spLocks noGrp="1"/>
          </p:cNvSpPr>
          <p:nvPr>
            <p:ph type="dt" sz="half" idx="10"/>
          </p:nvPr>
        </p:nvSpPr>
        <p:spPr/>
        <p:txBody>
          <a:bodyPr numCol="1"/>
          <a:lstStyle/>
          <a:p>
            <a:fld id="{03F41C87-7AD9-4845-A077-840E4A0F3F06}" type="datetimeFigureOut">
              <a:rPr lang="en-US"/>
              <a:t>4/18/2022</a:t>
            </a:fld>
            <a:endParaRPr/>
          </a:p>
        </p:txBody>
      </p:sp>
      <p:sp>
        <p:nvSpPr>
          <p:cNvPr id="7" name="Slide Number Placeholder 6"/>
          <p:cNvSpPr>
            <a:spLocks noGrp="1"/>
          </p:cNvSpPr>
          <p:nvPr>
            <p:ph type="sldNum" sz="quarter" idx="12"/>
          </p:nvPr>
        </p:nvSpPr>
        <p:spPr/>
        <p:txBody>
          <a:bodyPr numCol="1"/>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numCol="1"/>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numCol="1"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numCol="1"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numCol="1"/>
          <a:lstStyle/>
          <a:p>
            <a:r>
              <a:rPr lang="en-US" dirty="0"/>
              <a:t>Add a footer</a:t>
            </a:r>
          </a:p>
        </p:txBody>
      </p:sp>
      <p:sp>
        <p:nvSpPr>
          <p:cNvPr id="7" name="Date Placeholder 6"/>
          <p:cNvSpPr>
            <a:spLocks noGrp="1"/>
          </p:cNvSpPr>
          <p:nvPr>
            <p:ph type="dt" sz="half" idx="10"/>
          </p:nvPr>
        </p:nvSpPr>
        <p:spPr/>
        <p:txBody>
          <a:bodyPr numCol="1"/>
          <a:lstStyle/>
          <a:p>
            <a:fld id="{03F41C87-7AD9-4845-A077-840E4A0F3F06}" type="datetimeFigureOut">
              <a:rPr lang="en-US"/>
              <a:t>4/18/2022</a:t>
            </a:fld>
            <a:endParaRPr/>
          </a:p>
        </p:txBody>
      </p:sp>
      <p:sp>
        <p:nvSpPr>
          <p:cNvPr id="9" name="Slide Number Placeholder 8"/>
          <p:cNvSpPr>
            <a:spLocks noGrp="1"/>
          </p:cNvSpPr>
          <p:nvPr>
            <p:ph type="sldNum" sz="quarter" idx="12"/>
          </p:nvPr>
        </p:nvSpPr>
        <p:spPr/>
        <p:txBody>
          <a:bodyPr numCol="1"/>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numCol="1"/>
          <a:lstStyle/>
          <a:p>
            <a:r>
              <a:rPr lang="en-US" dirty="0"/>
              <a:t>Add a footer</a:t>
            </a:r>
          </a:p>
        </p:txBody>
      </p:sp>
      <p:sp>
        <p:nvSpPr>
          <p:cNvPr id="3" name="Date Placeholder 2"/>
          <p:cNvSpPr>
            <a:spLocks noGrp="1"/>
          </p:cNvSpPr>
          <p:nvPr>
            <p:ph type="dt" sz="half" idx="10"/>
          </p:nvPr>
        </p:nvSpPr>
        <p:spPr/>
        <p:txBody>
          <a:bodyPr numCol="1"/>
          <a:lstStyle/>
          <a:p>
            <a:fld id="{03F41C87-7AD9-4845-A077-840E4A0F3F06}" type="datetimeFigureOut">
              <a:rPr lang="en-US"/>
              <a:t>4/18/2022</a:t>
            </a:fld>
            <a:endParaRPr/>
          </a:p>
        </p:txBody>
      </p:sp>
      <p:sp>
        <p:nvSpPr>
          <p:cNvPr id="5" name="Slide Number Placeholder 4"/>
          <p:cNvSpPr>
            <a:spLocks noGrp="1"/>
          </p:cNvSpPr>
          <p:nvPr>
            <p:ph type="sldNum" sz="quarter" idx="12"/>
          </p:nvPr>
        </p:nvSpPr>
        <p:spPr/>
        <p:txBody>
          <a:bodyPr numCol="1"/>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numCol="1"/>
          <a:lstStyle/>
          <a:p>
            <a:r>
              <a:rPr lang="en-US" dirty="0"/>
              <a:t>Add a footer</a:t>
            </a:r>
          </a:p>
        </p:txBody>
      </p:sp>
      <p:sp>
        <p:nvSpPr>
          <p:cNvPr id="2" name="Date Placeholder 1"/>
          <p:cNvSpPr>
            <a:spLocks noGrp="1"/>
          </p:cNvSpPr>
          <p:nvPr>
            <p:ph type="dt" sz="half" idx="10"/>
          </p:nvPr>
        </p:nvSpPr>
        <p:spPr/>
        <p:txBody>
          <a:bodyPr numCol="1"/>
          <a:lstStyle/>
          <a:p>
            <a:fld id="{03F41C87-7AD9-4845-A077-840E4A0F3F06}" type="datetimeFigureOut">
              <a:rPr lang="en-US"/>
              <a:t>4/18/2022</a:t>
            </a:fld>
            <a:endParaRPr/>
          </a:p>
        </p:txBody>
      </p:sp>
      <p:sp>
        <p:nvSpPr>
          <p:cNvPr id="4" name="Slide Number Placeholder 3"/>
          <p:cNvSpPr>
            <a:spLocks noGrp="1"/>
          </p:cNvSpPr>
          <p:nvPr>
            <p:ph type="sldNum" sz="quarter" idx="12"/>
          </p:nvPr>
        </p:nvSpPr>
        <p:spPr/>
        <p:txBody>
          <a:bodyPr numCol="1"/>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numCol="1"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numCol="1">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numCol="1">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numCol="1"/>
          <a:lstStyle/>
          <a:p>
            <a:r>
              <a:rPr lang="en-US" dirty="0"/>
              <a:t>Add a footer</a:t>
            </a:r>
          </a:p>
        </p:txBody>
      </p:sp>
      <p:sp>
        <p:nvSpPr>
          <p:cNvPr id="5" name="Date Placeholder 4"/>
          <p:cNvSpPr>
            <a:spLocks noGrp="1"/>
          </p:cNvSpPr>
          <p:nvPr>
            <p:ph type="dt" sz="half" idx="10"/>
          </p:nvPr>
        </p:nvSpPr>
        <p:spPr/>
        <p:txBody>
          <a:bodyPr numCol="1"/>
          <a:lstStyle/>
          <a:p>
            <a:fld id="{03F41C87-7AD9-4845-A077-840E4A0F3F06}" type="datetimeFigureOut">
              <a:rPr lang="en-US"/>
              <a:t>4/18/2022</a:t>
            </a:fld>
            <a:endParaRPr/>
          </a:p>
        </p:txBody>
      </p:sp>
      <p:sp>
        <p:nvSpPr>
          <p:cNvPr id="7" name="Slide Number Placeholder 6"/>
          <p:cNvSpPr>
            <a:spLocks noGrp="1"/>
          </p:cNvSpPr>
          <p:nvPr>
            <p:ph type="sldNum" sz="quarter" idx="12"/>
          </p:nvPr>
        </p:nvSpPr>
        <p:spPr/>
        <p:txBody>
          <a:bodyPr numCol="1"/>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numCol="1"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numCol="1">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numCol="1">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numCol="1"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numCol="1"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numCol="1" rtlCol="0" anchor="ctr"/>
          <a:lstStyle>
            <a:lvl1pPr algn="r">
              <a:defRPr sz="1100">
                <a:solidFill>
                  <a:schemeClr val="tx1"/>
                </a:solidFill>
              </a:defRPr>
            </a:lvl1pPr>
          </a:lstStyle>
          <a:p>
            <a:fld id="{03F41C87-7AD9-4845-A077-840E4A0F3F06}" type="datetimeFigureOut">
              <a:rPr lang="en-US" smtClean="0"/>
              <a:pPr/>
              <a:t>4/18/2022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numCol="1"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emf"/><Relationship Id="rId5" Type="http://schemas.openxmlformats.org/officeDocument/2006/relationships/package" Target="../embeddings/Microsoft_Excel_Worksheet1.xlsx"/><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player.vimeo.com/video/418249863?h=d96d04743d&amp;app_id=122963"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hyperlink" Target="https://www.cu.edu/controller/procedures/accounting-handbook/accounting-bad-debt" TargetMode="External"/><Relationship Id="rId2" Type="http://schemas.openxmlformats.org/officeDocument/2006/relationships/hyperlink" Target="https://accountinginfocus.com/financial-accounting/accounts-receivable/direct-write-off-and-allowance-methods-for-dealing-with-bad-debt/"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9.jp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numCol="1"/>
          <a:lstStyle/>
          <a:p>
            <a:r>
              <a:rPr lang="en-US" dirty="0"/>
              <a:t>Chapter 13 Presentation</a:t>
            </a:r>
          </a:p>
          <a:p>
            <a:endParaRPr lang="en-US" dirty="0"/>
          </a:p>
        </p:txBody>
      </p:sp>
      <p:sp>
        <p:nvSpPr>
          <p:cNvPr id="3" name="rect0"/>
          <p:cNvSpPr txBox="1"/>
          <p:nvPr/>
        </p:nvSpPr>
        <p:spPr>
          <a:xfrm>
            <a:off x="2074964" y="4959692"/>
            <a:ext cx="4912076" cy="1745907"/>
          </a:xfrm>
          <a:prstGeom prst="rect">
            <a:avLst/>
          </a:prstGeom>
          <a:noFill/>
        </p:spPr>
        <p:txBody>
          <a:bodyPr wrap="square" numCol="1"/>
          <a:lstStyle/>
          <a:p>
            <a:pPr algn="ctr"/>
            <a:r>
              <a:rPr dirty="0"/>
              <a:t>Accounting II</a:t>
            </a:r>
          </a:p>
          <a:p>
            <a:pPr algn="ctr"/>
            <a:r>
              <a:rPr dirty="0"/>
              <a:t>Mathew Johnson</a:t>
            </a:r>
            <a:endParaRPr lang="en-US" dirty="0"/>
          </a:p>
          <a:p>
            <a:pPr algn="ctr"/>
            <a:endParaRPr dirty="0"/>
          </a:p>
          <a:p>
            <a:pPr algn="ctr"/>
            <a:r>
              <a:rPr lang="en-US" dirty="0"/>
              <a:t>Carrie Baron</a:t>
            </a:r>
            <a:endParaRPr dirty="0"/>
          </a:p>
          <a:p>
            <a:pPr algn="ctr"/>
            <a:r>
              <a:rPr dirty="0"/>
              <a:t>&amp;</a:t>
            </a:r>
          </a:p>
          <a:p>
            <a:pPr algn="ctr"/>
            <a:r>
              <a:rPr lang="en-US" dirty="0"/>
              <a:t>Wally Plourde</a:t>
            </a:r>
            <a:endParaRPr dirty="0"/>
          </a:p>
        </p:txBody>
      </p:sp>
    </p:spTree>
    <p:extLst>
      <p:ext uri="{BB962C8B-B14F-4D97-AF65-F5344CB8AC3E}">
        <p14:creationId xmlns:p14="http://schemas.microsoft.com/office/powerpoint/2010/main" val="2320115561"/>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Calculating the Allowance for Doubtful Accounts</a:t>
            </a:r>
            <a:endParaRPr dirty="0"/>
          </a:p>
        </p:txBody>
      </p:sp>
      <p:sp>
        <p:nvSpPr>
          <p:cNvPr id="3" name="Content Placeholder 2"/>
          <p:cNvSpPr>
            <a:spLocks noGrp="1"/>
          </p:cNvSpPr>
          <p:nvPr>
            <p:ph idx="1"/>
          </p:nvPr>
        </p:nvSpPr>
        <p:spPr>
          <a:xfrm>
            <a:off x="1522413" y="1981200"/>
            <a:ext cx="9829799" cy="1219201"/>
          </a:xfrm>
        </p:spPr>
        <p:txBody>
          <a:bodyPr numCol="1">
            <a:normAutofit fontScale="92500"/>
          </a:bodyPr>
          <a:lstStyle/>
          <a:p>
            <a:pPr>
              <a:buNone/>
            </a:pPr>
            <a:r>
              <a:rPr lang="en-US" dirty="0"/>
              <a:t>Suppose over time we have estimated the following percentage of uncollectible accounts for the different aging periods: 3, 4, 10, 20, 50. And also suppose that the current balance in the Allowance for Doubtful Accounts is $100.</a:t>
            </a:r>
          </a:p>
        </p:txBody>
      </p:sp>
      <p:sp>
        <p:nvSpPr>
          <p:cNvPr id="8" name="Speech Bubble: Oval 7">
            <a:extLst>
              <a:ext uri="{FF2B5EF4-FFF2-40B4-BE49-F238E27FC236}">
                <a16:creationId xmlns:a16="http://schemas.microsoft.com/office/drawing/2014/main" id="{E5DE3ADA-842C-488B-A5F4-B09033D5C7C1}"/>
              </a:ext>
            </a:extLst>
          </p:cNvPr>
          <p:cNvSpPr/>
          <p:nvPr/>
        </p:nvSpPr>
        <p:spPr>
          <a:xfrm>
            <a:off x="8837612" y="3276600"/>
            <a:ext cx="2819400" cy="1759788"/>
          </a:xfrm>
          <a:prstGeom prst="wedgeEllipseCallout">
            <a:avLst>
              <a:gd name="adj1" fmla="val -62735"/>
              <a:gd name="adj2" fmla="val 11319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We want the amount to be the calculated amount, so we adjust for current balance.</a:t>
            </a:r>
          </a:p>
        </p:txBody>
      </p:sp>
      <p:graphicFrame>
        <p:nvGraphicFramePr>
          <p:cNvPr id="7" name="Object 6">
            <a:extLst>
              <a:ext uri="{FF2B5EF4-FFF2-40B4-BE49-F238E27FC236}">
                <a16:creationId xmlns:a16="http://schemas.microsoft.com/office/drawing/2014/main" id="{802607B7-A4DD-49FC-998E-9084FE365075}"/>
              </a:ext>
            </a:extLst>
          </p:cNvPr>
          <p:cNvGraphicFramePr>
            <a:graphicFrameLocks noChangeAspect="1"/>
          </p:cNvGraphicFramePr>
          <p:nvPr>
            <p:extLst>
              <p:ext uri="{D42A27DB-BD31-4B8C-83A1-F6EECF244321}">
                <p14:modId xmlns:p14="http://schemas.microsoft.com/office/powerpoint/2010/main" val="2945490372"/>
              </p:ext>
            </p:extLst>
          </p:nvPr>
        </p:nvGraphicFramePr>
        <p:xfrm>
          <a:off x="3736974" y="3943350"/>
          <a:ext cx="4714875" cy="2533650"/>
        </p:xfrm>
        <a:graphic>
          <a:graphicData uri="http://schemas.openxmlformats.org/presentationml/2006/ole">
            <mc:AlternateContent xmlns:mc="http://schemas.openxmlformats.org/markup-compatibility/2006">
              <mc:Choice xmlns:v="urn:schemas-microsoft-com:vml" Requires="v">
                <p:oleObj name="Worksheet" r:id="rId5" imgW="4714920" imgH="2533623" progId="Excel.Sheet.12">
                  <p:embed/>
                </p:oleObj>
              </mc:Choice>
              <mc:Fallback>
                <p:oleObj name="Worksheet" r:id="rId5" imgW="4714920" imgH="2533623" progId="Excel.Sheet.12">
                  <p:embed/>
                  <p:pic>
                    <p:nvPicPr>
                      <p:cNvPr id="7" name="Object 6">
                        <a:extLst>
                          <a:ext uri="{FF2B5EF4-FFF2-40B4-BE49-F238E27FC236}">
                            <a16:creationId xmlns:a16="http://schemas.microsoft.com/office/drawing/2014/main" id="{802607B7-A4DD-49FC-998E-9084FE365075}"/>
                          </a:ext>
                        </a:extLst>
                      </p:cNvPr>
                      <p:cNvPicPr/>
                      <p:nvPr/>
                    </p:nvPicPr>
                    <p:blipFill>
                      <a:blip r:embed="rId6"/>
                      <a:stretch>
                        <a:fillRect/>
                      </a:stretch>
                    </p:blipFill>
                    <p:spPr>
                      <a:xfrm>
                        <a:off x="3736974" y="3943350"/>
                        <a:ext cx="4714875" cy="2533650"/>
                      </a:xfrm>
                      <a:prstGeom prst="rect">
                        <a:avLst/>
                      </a:prstGeom>
                    </p:spPr>
                  </p:pic>
                </p:oleObj>
              </mc:Fallback>
            </mc:AlternateContent>
          </a:graphicData>
        </a:graphic>
      </p:graphicFrame>
      <p:pic>
        <p:nvPicPr>
          <p:cNvPr id="4" name="Audio 3">
            <a:hlinkClick r:id="" action="ppaction://media"/>
            <a:extLst>
              <a:ext uri="{FF2B5EF4-FFF2-40B4-BE49-F238E27FC236}">
                <a16:creationId xmlns:a16="http://schemas.microsoft.com/office/drawing/2014/main" id="{11384E10-7E19-459D-BA23-AC4B61F8BDE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26825" y="6096000"/>
            <a:ext cx="609600" cy="609600"/>
          </a:xfrm>
          <a:prstGeom prst="rect">
            <a:avLst/>
          </a:prstGeom>
        </p:spPr>
      </p:pic>
    </p:spTree>
    <p:extLst>
      <p:ext uri="{BB962C8B-B14F-4D97-AF65-F5344CB8AC3E}">
        <p14:creationId xmlns:p14="http://schemas.microsoft.com/office/powerpoint/2010/main" val="622441540"/>
      </p:ext>
    </p:extLst>
  </p:cSld>
  <p:clrMapOvr>
    <a:masterClrMapping/>
  </p:clrMapOvr>
  <p:transition spd="med" advTm="2610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Journalizing Adjusting Entry</a:t>
            </a:r>
            <a:endParaRPr dirty="0"/>
          </a:p>
        </p:txBody>
      </p:sp>
      <p:sp>
        <p:nvSpPr>
          <p:cNvPr id="3" name="Content Placeholder 2"/>
          <p:cNvSpPr>
            <a:spLocks noGrp="1"/>
          </p:cNvSpPr>
          <p:nvPr>
            <p:ph idx="1"/>
          </p:nvPr>
        </p:nvSpPr>
        <p:spPr>
          <a:xfrm>
            <a:off x="1522413" y="1981200"/>
            <a:ext cx="9829799" cy="1219201"/>
          </a:xfrm>
        </p:spPr>
        <p:txBody>
          <a:bodyPr numCol="1">
            <a:normAutofit/>
          </a:bodyPr>
          <a:lstStyle/>
          <a:p>
            <a:pPr>
              <a:buNone/>
            </a:pPr>
            <a:r>
              <a:rPr lang="en-US" dirty="0"/>
              <a:t>We enter the adjusting entry in the usual way.</a:t>
            </a:r>
          </a:p>
        </p:txBody>
      </p:sp>
      <p:graphicFrame>
        <p:nvGraphicFramePr>
          <p:cNvPr id="6" name="Table 5">
            <a:extLst>
              <a:ext uri="{FF2B5EF4-FFF2-40B4-BE49-F238E27FC236}">
                <a16:creationId xmlns:a16="http://schemas.microsoft.com/office/drawing/2014/main" id="{952384E4-DABA-4F2D-BBCA-DCC1EFADBD1F}"/>
              </a:ext>
            </a:extLst>
          </p:cNvPr>
          <p:cNvGraphicFramePr>
            <a:graphicFrameLocks noGrp="1"/>
          </p:cNvGraphicFramePr>
          <p:nvPr>
            <p:extLst>
              <p:ext uri="{D42A27DB-BD31-4B8C-83A1-F6EECF244321}">
                <p14:modId xmlns:p14="http://schemas.microsoft.com/office/powerpoint/2010/main" val="3741396770"/>
              </p:ext>
            </p:extLst>
          </p:nvPr>
        </p:nvGraphicFramePr>
        <p:xfrm>
          <a:off x="2081741" y="38100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201x</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Dec 31</a:t>
                      </a:r>
                    </a:p>
                  </a:txBody>
                  <a:tcPr/>
                </a:tc>
                <a:tc>
                  <a:txBody>
                    <a:bodyPr/>
                    <a:lstStyle/>
                    <a:p>
                      <a:r>
                        <a:rPr lang="en-US" dirty="0"/>
                        <a:t>Bad Debts Expense</a:t>
                      </a:r>
                    </a:p>
                  </a:txBody>
                  <a:tcPr/>
                </a:tc>
                <a:tc>
                  <a:txBody>
                    <a:bodyPr/>
                    <a:lstStyle/>
                    <a:p>
                      <a:r>
                        <a:rPr lang="en-US" dirty="0"/>
                        <a:t>136.50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Allowance for Doubtful Accounts</a:t>
                      </a:r>
                    </a:p>
                  </a:txBody>
                  <a:tcPr/>
                </a:tc>
                <a:tc>
                  <a:txBody>
                    <a:bodyPr/>
                    <a:lstStyle/>
                    <a:p>
                      <a:endParaRPr lang="en-US" dirty="0"/>
                    </a:p>
                  </a:txBody>
                  <a:tcPr/>
                </a:tc>
                <a:tc>
                  <a:txBody>
                    <a:bodyPr/>
                    <a:lstStyle/>
                    <a:p>
                      <a:r>
                        <a:rPr lang="en-US" dirty="0"/>
                        <a:t>136.50</a:t>
                      </a:r>
                    </a:p>
                  </a:txBody>
                  <a:tcPr/>
                </a:tc>
                <a:extLst>
                  <a:ext uri="{0D108BD9-81ED-4DB2-BD59-A6C34878D82A}">
                    <a16:rowId xmlns:a16="http://schemas.microsoft.com/office/drawing/2014/main" val="1898026451"/>
                  </a:ext>
                </a:extLst>
              </a:tr>
            </a:tbl>
          </a:graphicData>
        </a:graphic>
      </p:graphicFrame>
      <p:sp>
        <p:nvSpPr>
          <p:cNvPr id="9" name="Speech Bubble: Oval 8">
            <a:extLst>
              <a:ext uri="{FF2B5EF4-FFF2-40B4-BE49-F238E27FC236}">
                <a16:creationId xmlns:a16="http://schemas.microsoft.com/office/drawing/2014/main" id="{221B90BC-C74D-4EC5-AB33-8FE30A5A69F6}"/>
              </a:ext>
            </a:extLst>
          </p:cNvPr>
          <p:cNvSpPr/>
          <p:nvPr/>
        </p:nvSpPr>
        <p:spPr>
          <a:xfrm>
            <a:off x="7568141" y="5231542"/>
            <a:ext cx="2438400" cy="940657"/>
          </a:xfrm>
          <a:prstGeom prst="wedgeEllipseCallout">
            <a:avLst>
              <a:gd name="adj1" fmla="val 18364"/>
              <a:gd name="adj2" fmla="val -833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The total for this account is  now $236.50.</a:t>
            </a:r>
          </a:p>
        </p:txBody>
      </p:sp>
    </p:spTree>
    <p:extLst>
      <p:ext uri="{BB962C8B-B14F-4D97-AF65-F5344CB8AC3E}">
        <p14:creationId xmlns:p14="http://schemas.microsoft.com/office/powerpoint/2010/main" val="55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numCol="1" anchor="b">
            <a:normAutofit/>
          </a:bodyPr>
          <a:lstStyle/>
          <a:p>
            <a:r>
              <a:rPr lang="en-US" sz="3700"/>
              <a:t>Writing Off an Account-Allowance for doubtful Accounts</a:t>
            </a:r>
          </a:p>
        </p:txBody>
      </p:sp>
      <p:pic>
        <p:nvPicPr>
          <p:cNvPr id="5" name="Picture 4" descr="&#10;&#10;">
            <a:extLst>
              <a:ext uri="{FF2B5EF4-FFF2-40B4-BE49-F238E27FC236}">
                <a16:creationId xmlns:a16="http://schemas.microsoft.com/office/drawing/2014/main" id="{5E8D8A1B-59C6-4C9D-9233-FDE7885B043B}"/>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8209" y="685800"/>
            <a:ext cx="3950208" cy="5486400"/>
          </a:xfrm>
          <a:prstGeom prst="rect">
            <a:avLst/>
          </a:prstGeom>
          <a:noFill/>
        </p:spPr>
      </p:pic>
      <p:sp>
        <p:nvSpPr>
          <p:cNvPr id="3" name="Content Placeholder 2"/>
          <p:cNvSpPr>
            <a:spLocks noGrp="1"/>
          </p:cNvSpPr>
          <p:nvPr>
            <p:ph type="body" sz="half" idx="2"/>
          </p:nvPr>
        </p:nvSpPr>
        <p:spPr>
          <a:xfrm>
            <a:off x="1522413" y="2895599"/>
            <a:ext cx="4114800" cy="2590800"/>
          </a:xfrm>
        </p:spPr>
        <p:txBody>
          <a:bodyPr numCol="1">
            <a:normAutofit/>
          </a:bodyPr>
          <a:lstStyle/>
          <a:p>
            <a:pPr>
              <a:buNone/>
            </a:pPr>
            <a:r>
              <a:rPr dirty="0"/>
              <a:t>   When it is determined that an account cannot be collected, the receivable balance should be written off. When the unit maintains an allowance for doubtful accounts, the write-off reduces the outstanding accounts receivable, and is charged against the allowance.</a:t>
            </a:r>
          </a:p>
        </p:txBody>
      </p:sp>
      <p:pic>
        <p:nvPicPr>
          <p:cNvPr id="6" name="Audio 5">
            <a:hlinkClick r:id="" action="ppaction://media"/>
            <a:extLst>
              <a:ext uri="{FF2B5EF4-FFF2-40B4-BE49-F238E27FC236}">
                <a16:creationId xmlns:a16="http://schemas.microsoft.com/office/drawing/2014/main" id="{4FF6E299-EC09-407B-9F47-7093980FE8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26825" y="6096000"/>
            <a:ext cx="609600" cy="609600"/>
          </a:xfrm>
          <a:prstGeom prst="rect">
            <a:avLst/>
          </a:prstGeom>
        </p:spPr>
      </p:pic>
    </p:spTree>
  </p:cSld>
  <p:clrMapOvr>
    <a:masterClrMapping/>
  </p:clrMapOvr>
  <p:transition spd="med" advTm="198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dirty="0"/>
              <a:t>Direct Write</a:t>
            </a:r>
            <a:r>
              <a:rPr lang="en-US" dirty="0"/>
              <a:t>-</a:t>
            </a:r>
            <a:r>
              <a:rPr dirty="0"/>
              <a:t>Off Method</a:t>
            </a:r>
          </a:p>
        </p:txBody>
      </p:sp>
      <p:sp>
        <p:nvSpPr>
          <p:cNvPr id="3" name="Content Placeholder 2"/>
          <p:cNvSpPr>
            <a:spLocks noGrp="1"/>
          </p:cNvSpPr>
          <p:nvPr>
            <p:ph idx="1"/>
          </p:nvPr>
        </p:nvSpPr>
        <p:spPr>
          <a:xfrm>
            <a:off x="1522413" y="1981201"/>
            <a:ext cx="9829799" cy="1295400"/>
          </a:xfrm>
        </p:spPr>
        <p:txBody>
          <a:bodyPr numCol="1">
            <a:normAutofit/>
          </a:bodyPr>
          <a:lstStyle/>
          <a:p>
            <a:pPr>
              <a:buNone/>
            </a:pPr>
            <a:r>
              <a:rPr dirty="0"/>
              <a:t>The </a:t>
            </a:r>
            <a:r>
              <a:rPr lang="en-US" dirty="0"/>
              <a:t>direct write-off method does not use the Allowance for Doubtful Accounts, but instead writes off an uncollectible account directly as a Bad Debts Expense.</a:t>
            </a:r>
          </a:p>
        </p:txBody>
      </p:sp>
      <p:graphicFrame>
        <p:nvGraphicFramePr>
          <p:cNvPr id="4" name="Table 3">
            <a:extLst>
              <a:ext uri="{FF2B5EF4-FFF2-40B4-BE49-F238E27FC236}">
                <a16:creationId xmlns:a16="http://schemas.microsoft.com/office/drawing/2014/main" id="{596C1259-69D0-4572-B1A9-95C121F506F6}"/>
              </a:ext>
            </a:extLst>
          </p:cNvPr>
          <p:cNvGraphicFramePr>
            <a:graphicFrameLocks noGrp="1"/>
          </p:cNvGraphicFramePr>
          <p:nvPr>
            <p:extLst>
              <p:ext uri="{D42A27DB-BD31-4B8C-83A1-F6EECF244321}">
                <p14:modId xmlns:p14="http://schemas.microsoft.com/office/powerpoint/2010/main" val="1575333708"/>
              </p:ext>
            </p:extLst>
          </p:nvPr>
        </p:nvGraphicFramePr>
        <p:xfrm>
          <a:off x="2081741" y="38100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2019</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Oct 16</a:t>
                      </a:r>
                    </a:p>
                  </a:txBody>
                  <a:tcPr/>
                </a:tc>
                <a:tc>
                  <a:txBody>
                    <a:bodyPr/>
                    <a:lstStyle/>
                    <a:p>
                      <a:r>
                        <a:rPr lang="en-US" dirty="0"/>
                        <a:t>Bad Debts Expense</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Accounts Receivable, CB+WP Co</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98026451"/>
                  </a:ext>
                </a:extLst>
              </a:tr>
            </a:tbl>
          </a:graphicData>
        </a:graphic>
      </p:graphicFrame>
      <p:sp>
        <p:nvSpPr>
          <p:cNvPr id="5" name="Speech Bubble: Oval 4">
            <a:extLst>
              <a:ext uri="{FF2B5EF4-FFF2-40B4-BE49-F238E27FC236}">
                <a16:creationId xmlns:a16="http://schemas.microsoft.com/office/drawing/2014/main" id="{990DA1FB-925F-44D7-82E8-05BC4514668E}"/>
              </a:ext>
            </a:extLst>
          </p:cNvPr>
          <p:cNvSpPr/>
          <p:nvPr/>
        </p:nvSpPr>
        <p:spPr>
          <a:xfrm>
            <a:off x="2208212" y="5450839"/>
            <a:ext cx="2971800" cy="940657"/>
          </a:xfrm>
          <a:prstGeom prst="wedgeEllipseCallout">
            <a:avLst>
              <a:gd name="adj1" fmla="val -22445"/>
              <a:gd name="adj2" fmla="val -20534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The date matters in the Direct Write-Off method.</a:t>
            </a:r>
          </a:p>
        </p:txBody>
      </p:sp>
    </p:spTree>
    <p:extLst>
      <p:ext uri="{BB962C8B-B14F-4D97-AF65-F5344CB8AC3E}">
        <p14:creationId xmlns:p14="http://schemas.microsoft.com/office/powerpoint/2010/main" val="2057595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dirty="0"/>
              <a:t>Problem with the </a:t>
            </a:r>
            <a:r>
              <a:rPr dirty="0"/>
              <a:t>Direct Write</a:t>
            </a:r>
            <a:r>
              <a:rPr lang="en-US" dirty="0"/>
              <a:t>-</a:t>
            </a:r>
            <a:r>
              <a:rPr dirty="0"/>
              <a:t>Off Method</a:t>
            </a:r>
          </a:p>
        </p:txBody>
      </p:sp>
      <p:sp>
        <p:nvSpPr>
          <p:cNvPr id="3" name="Content Placeholder 2"/>
          <p:cNvSpPr>
            <a:spLocks noGrp="1"/>
          </p:cNvSpPr>
          <p:nvPr>
            <p:ph idx="1"/>
          </p:nvPr>
        </p:nvSpPr>
        <p:spPr>
          <a:xfrm>
            <a:off x="1522413" y="1981200"/>
            <a:ext cx="9829799" cy="3962399"/>
          </a:xfrm>
        </p:spPr>
        <p:txBody>
          <a:bodyPr numCol="1">
            <a:normAutofit/>
          </a:bodyPr>
          <a:lstStyle/>
          <a:p>
            <a:pPr>
              <a:buNone/>
            </a:pPr>
            <a:r>
              <a:rPr lang="en-US" dirty="0"/>
              <a:t>Consider the previous journal entry: we wrote off the bad debt in 2019, but it can take months (even years) in collections before we can determine the account is uncollectible. So, it is very likely that the $400 revenue related to this entry was recognized in the previous year. </a:t>
            </a:r>
          </a:p>
          <a:p>
            <a:pPr>
              <a:buNone/>
            </a:pPr>
            <a:r>
              <a:rPr lang="en-US" dirty="0"/>
              <a:t>This violates the matching principle of the generally accepted accounting principles. The income statement will not accurately reflect the expenses with the corresponding revenues.</a:t>
            </a:r>
          </a:p>
          <a:p>
            <a:pPr>
              <a:buNone/>
            </a:pPr>
            <a:r>
              <a:rPr lang="en-US" dirty="0"/>
              <a:t>For this reason, this method should only be used when bad debt happens rarely or for immaterial amounts.</a:t>
            </a:r>
            <a:endParaRPr dirty="0"/>
          </a:p>
        </p:txBody>
      </p:sp>
      <p:pic>
        <p:nvPicPr>
          <p:cNvPr id="4" name="Audio 3">
            <a:hlinkClick r:id="" action="ppaction://media"/>
            <a:extLst>
              <a:ext uri="{FF2B5EF4-FFF2-40B4-BE49-F238E27FC236}">
                <a16:creationId xmlns:a16="http://schemas.microsoft.com/office/drawing/2014/main" id="{1FBB1EC0-3DD8-4A44-B6C4-BE75FE8FADF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6825" y="6096000"/>
            <a:ext cx="609600" cy="609600"/>
          </a:xfrm>
          <a:prstGeom prst="rect">
            <a:avLst/>
          </a:prstGeom>
        </p:spPr>
      </p:pic>
    </p:spTree>
    <p:extLst>
      <p:ext uri="{BB962C8B-B14F-4D97-AF65-F5344CB8AC3E}">
        <p14:creationId xmlns:p14="http://schemas.microsoft.com/office/powerpoint/2010/main" val="2425183491"/>
      </p:ext>
    </p:extLst>
  </p:cSld>
  <p:clrMapOvr>
    <a:masterClrMapping/>
  </p:clrMapOvr>
  <p:transition spd="med" advTm="4415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dirty="0"/>
              <a:t>Recovered Debts: Direct</a:t>
            </a:r>
            <a:r>
              <a:rPr dirty="0"/>
              <a:t> Write</a:t>
            </a:r>
            <a:r>
              <a:rPr lang="en-US" dirty="0"/>
              <a:t>-</a:t>
            </a:r>
            <a:r>
              <a:rPr dirty="0"/>
              <a:t>Off Method</a:t>
            </a:r>
          </a:p>
        </p:txBody>
      </p:sp>
      <p:sp>
        <p:nvSpPr>
          <p:cNvPr id="3" name="Content Placeholder 2"/>
          <p:cNvSpPr>
            <a:spLocks noGrp="1"/>
          </p:cNvSpPr>
          <p:nvPr>
            <p:ph idx="1"/>
          </p:nvPr>
        </p:nvSpPr>
        <p:spPr>
          <a:xfrm>
            <a:off x="1522413" y="1981200"/>
            <a:ext cx="9829799" cy="1447799"/>
          </a:xfrm>
        </p:spPr>
        <p:txBody>
          <a:bodyPr numCol="1">
            <a:normAutofit fontScale="85000" lnSpcReduction="20000"/>
          </a:bodyPr>
          <a:lstStyle/>
          <a:p>
            <a:pPr>
              <a:buNone/>
            </a:pPr>
            <a:r>
              <a:rPr lang="en-US" dirty="0"/>
              <a:t>Because of the timing problem, we need to consider when the bad debt was written off in order to recover the debt later. If the recovery happens in the same year as the write off, then a simple reversing entry of the original write-off is used.</a:t>
            </a:r>
          </a:p>
          <a:p>
            <a:pPr>
              <a:buNone/>
            </a:pPr>
            <a:r>
              <a:rPr lang="en-US" dirty="0"/>
              <a:t>If not, then we need to introduce the Bad Debts Recovered account and record two journal entries similar to the accrual method.</a:t>
            </a:r>
          </a:p>
        </p:txBody>
      </p:sp>
      <p:graphicFrame>
        <p:nvGraphicFramePr>
          <p:cNvPr id="4" name="Table 3">
            <a:extLst>
              <a:ext uri="{FF2B5EF4-FFF2-40B4-BE49-F238E27FC236}">
                <a16:creationId xmlns:a16="http://schemas.microsoft.com/office/drawing/2014/main" id="{596C1259-69D0-4572-B1A9-95C121F506F6}"/>
              </a:ext>
            </a:extLst>
          </p:cNvPr>
          <p:cNvGraphicFramePr>
            <a:graphicFrameLocks noGrp="1"/>
          </p:cNvGraphicFramePr>
          <p:nvPr>
            <p:extLst>
              <p:ext uri="{D42A27DB-BD31-4B8C-83A1-F6EECF244321}">
                <p14:modId xmlns:p14="http://schemas.microsoft.com/office/powerpoint/2010/main" val="1818490945"/>
              </p:ext>
            </p:extLst>
          </p:nvPr>
        </p:nvGraphicFramePr>
        <p:xfrm>
          <a:off x="2081741" y="4495800"/>
          <a:ext cx="8025342" cy="219456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63649">
                <a:tc>
                  <a:txBody>
                    <a:bodyPr/>
                    <a:lstStyle/>
                    <a:p>
                      <a:r>
                        <a:rPr lang="en-US" b="0" dirty="0"/>
                        <a:t>2020</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267310">
                <a:tc>
                  <a:txBody>
                    <a:bodyPr/>
                    <a:lstStyle/>
                    <a:p>
                      <a:r>
                        <a:rPr lang="en-US" dirty="0"/>
                        <a:t>Apr 4</a:t>
                      </a:r>
                    </a:p>
                  </a:txBody>
                  <a:tcPr/>
                </a:tc>
                <a:tc>
                  <a:txBody>
                    <a:bodyPr/>
                    <a:lstStyle/>
                    <a:p>
                      <a:r>
                        <a:rPr lang="en-US" dirty="0"/>
                        <a:t>Accounts Receivable, CB+WP Co</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24395714"/>
                  </a:ext>
                </a:extLst>
              </a:tr>
              <a:tr h="267310">
                <a:tc>
                  <a:txBody>
                    <a:bodyPr/>
                    <a:lstStyle/>
                    <a:p>
                      <a:endParaRPr lang="en-US" dirty="0"/>
                    </a:p>
                  </a:txBody>
                  <a:tcPr/>
                </a:tc>
                <a:tc>
                  <a:txBody>
                    <a:bodyPr/>
                    <a:lstStyle/>
                    <a:p>
                      <a:r>
                        <a:rPr lang="en-US" dirty="0"/>
                        <a:t>    Bad Debts Recovered</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98026451"/>
                  </a:ext>
                </a:extLst>
              </a:tr>
              <a:tr h="267310">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78438123"/>
                  </a:ext>
                </a:extLst>
              </a:tr>
              <a:tr h="267310">
                <a:tc>
                  <a:txBody>
                    <a:bodyPr/>
                    <a:lstStyle/>
                    <a:p>
                      <a:r>
                        <a:rPr lang="en-US" dirty="0"/>
                        <a:t>Apr 4</a:t>
                      </a:r>
                    </a:p>
                  </a:txBody>
                  <a:tcPr/>
                </a:tc>
                <a:tc>
                  <a:txBody>
                    <a:bodyPr/>
                    <a:lstStyle/>
                    <a:p>
                      <a:r>
                        <a:rPr lang="en-US" dirty="0"/>
                        <a:t>Cash</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368383543"/>
                  </a:ext>
                </a:extLst>
              </a:tr>
              <a:tr h="267310">
                <a:tc>
                  <a:txBody>
                    <a:bodyPr/>
                    <a:lstStyle/>
                    <a:p>
                      <a:endParaRPr lang="en-US"/>
                    </a:p>
                  </a:txBody>
                  <a:tcPr/>
                </a:tc>
                <a:tc>
                  <a:txBody>
                    <a:bodyPr/>
                    <a:lstStyle/>
                    <a:p>
                      <a:r>
                        <a:rPr lang="en-US" dirty="0"/>
                        <a:t>    Accounts Receivable, CB+WP Co</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38895014"/>
                  </a:ext>
                </a:extLst>
              </a:tr>
            </a:tbl>
          </a:graphicData>
        </a:graphic>
      </p:graphicFrame>
      <p:sp>
        <p:nvSpPr>
          <p:cNvPr id="6" name="Speech Bubble: Oval 5">
            <a:extLst>
              <a:ext uri="{FF2B5EF4-FFF2-40B4-BE49-F238E27FC236}">
                <a16:creationId xmlns:a16="http://schemas.microsoft.com/office/drawing/2014/main" id="{77CF21D4-8873-4399-AC70-AA90E9B6F283}"/>
              </a:ext>
            </a:extLst>
          </p:cNvPr>
          <p:cNvSpPr/>
          <p:nvPr/>
        </p:nvSpPr>
        <p:spPr>
          <a:xfrm>
            <a:off x="6551612" y="3124200"/>
            <a:ext cx="5181600" cy="1066800"/>
          </a:xfrm>
          <a:prstGeom prst="wedgeEllipseCallout">
            <a:avLst>
              <a:gd name="adj1" fmla="val -55123"/>
              <a:gd name="adj2" fmla="val 16949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Revenue account</a:t>
            </a:r>
          </a:p>
          <a:p>
            <a:pPr algn="ctr"/>
            <a:r>
              <a:rPr lang="en-US" sz="1600" dirty="0"/>
              <a:t>Normal credit balance</a:t>
            </a:r>
          </a:p>
          <a:p>
            <a:pPr algn="ctr"/>
            <a:r>
              <a:rPr lang="en-US" sz="1600" dirty="0"/>
              <a:t>Other Income on the income statement</a:t>
            </a:r>
          </a:p>
        </p:txBody>
      </p:sp>
    </p:spTree>
    <p:extLst>
      <p:ext uri="{BB962C8B-B14F-4D97-AF65-F5344CB8AC3E}">
        <p14:creationId xmlns:p14="http://schemas.microsoft.com/office/powerpoint/2010/main" val="137243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numCol="1"/>
          <a:lstStyle/>
          <a:p>
            <a:r>
              <a:rPr lang="en-US" dirty="0"/>
              <a:t>Practical Policy For Bad Debts</a:t>
            </a:r>
          </a:p>
        </p:txBody>
      </p:sp>
      <p:pic>
        <p:nvPicPr>
          <p:cNvPr id="5" name="Online Media 4" descr="Accounting for Bad Debt - The Accounting Handbook">
            <a:hlinkClick r:id="" action="ppaction://media"/>
            <a:extLst>
              <a:ext uri="{FF2B5EF4-FFF2-40B4-BE49-F238E27FC236}">
                <a16:creationId xmlns:a16="http://schemas.microsoft.com/office/drawing/2014/main" id="{244F0AA5-E790-774B-A07E-C56398B277A5}"/>
              </a:ext>
            </a:extLst>
          </p:cNvPr>
          <p:cNvPicPr>
            <a:picLocks noGrp="1" noRot="1" noChangeAspect="1"/>
          </p:cNvPicPr>
          <p:nvPr>
            <p:ph idx="1"/>
            <a:videoFile r:link="rId1"/>
          </p:nvPr>
        </p:nvPicPr>
        <p:blipFill>
          <a:blip r:embed="rId3"/>
          <a:stretch>
            <a:fillRect/>
          </a:stretch>
        </p:blipFill>
        <p:spPr>
          <a:xfrm>
            <a:off x="2589212" y="2514600"/>
            <a:ext cx="7432675" cy="4187825"/>
          </a:xfrm>
          <a:prstGeom prst="rect">
            <a:avLst/>
          </a:prstGeom>
        </p:spPr>
      </p:pic>
      <p:sp>
        <p:nvSpPr>
          <p:cNvPr id="4" name="Content Placeholder 2">
            <a:extLst>
              <a:ext uri="{FF2B5EF4-FFF2-40B4-BE49-F238E27FC236}">
                <a16:creationId xmlns:a16="http://schemas.microsoft.com/office/drawing/2014/main" id="{462ADAAC-36EF-4221-864D-4A8DD476D8DC}"/>
              </a:ext>
            </a:extLst>
          </p:cNvPr>
          <p:cNvSpPr txBox="1">
            <a:spLocks/>
          </p:cNvSpPr>
          <p:nvPr/>
        </p:nvSpPr>
        <p:spPr>
          <a:xfrm>
            <a:off x="1522413" y="1905001"/>
            <a:ext cx="9829799" cy="685800"/>
          </a:xfrm>
          <a:prstGeom prst="rect">
            <a:avLst/>
          </a:prstGeom>
        </p:spPr>
        <p:txBody>
          <a:bodyPr vert="horz" lIns="91440" tIns="45720" rIns="91440" bIns="45720" numCol="1" rtlCol="0">
            <a:normAutofit lnSpcReduction="10000"/>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a:buFont typeface="Arial" pitchFamily="34" charset="0"/>
              <a:buNone/>
            </a:pPr>
            <a:r>
              <a:rPr lang="en-US" dirty="0"/>
              <a:t>In a larger organization we may need to explain the bad debt procedures to a diverse set of users. Here’s an example:</a:t>
            </a:r>
          </a:p>
        </p:txBody>
      </p:sp>
    </p:spTree>
    <p:extLst>
      <p:ext uri="{BB962C8B-B14F-4D97-AF65-F5344CB8AC3E}">
        <p14:creationId xmlns:p14="http://schemas.microsoft.com/office/powerpoint/2010/main" val="21939027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a:t>Summary</a:t>
            </a:r>
            <a:endParaRPr dirty="0"/>
          </a:p>
        </p:txBody>
      </p:sp>
      <p:sp>
        <p:nvSpPr>
          <p:cNvPr id="3" name="Content Placeholder 2"/>
          <p:cNvSpPr>
            <a:spLocks noGrp="1"/>
          </p:cNvSpPr>
          <p:nvPr>
            <p:ph idx="1"/>
          </p:nvPr>
        </p:nvSpPr>
        <p:spPr/>
        <p:txBody>
          <a:bodyPr numCol="1"/>
          <a:lstStyle/>
          <a:p>
            <a:pPr>
              <a:buNone/>
            </a:pPr>
            <a:r>
              <a:rPr dirty="0"/>
              <a:t>   Bad debt expense is the way </a:t>
            </a:r>
            <a:r>
              <a:rPr dirty="0" err="1"/>
              <a:t>businessess</a:t>
            </a:r>
            <a:r>
              <a:rPr dirty="0"/>
              <a:t> account for a receivable account that will not be paid. Bad debt arises </a:t>
            </a:r>
            <a:r>
              <a:rPr lang="en-US" dirty="0"/>
              <a:t>w</a:t>
            </a:r>
            <a:r>
              <a:rPr dirty="0"/>
              <a:t>hen a customer either can not pay because of financial </a:t>
            </a:r>
            <a:r>
              <a:rPr dirty="0" err="1"/>
              <a:t>difficulities</a:t>
            </a:r>
            <a:r>
              <a:rPr dirty="0"/>
              <a:t> or chooses not to pay due to disagreements over the product of service they were sold.</a:t>
            </a:r>
          </a:p>
          <a:p>
            <a:pPr>
              <a:buNone/>
            </a:pPr>
            <a:r>
              <a:rPr dirty="0"/>
              <a:t>   Bad debt expense is used to reflect receivables that a company will be unable to collect.</a:t>
            </a:r>
          </a:p>
          <a:p>
            <a:pPr>
              <a:buNone/>
            </a:pPr>
            <a:r>
              <a:rPr dirty="0"/>
              <a:t>    The amount of bad debt expense can be estimated using the accounts receivable aging method or the percentage sales method.</a:t>
            </a:r>
          </a:p>
        </p:txBody>
      </p:sp>
      <p:pic>
        <p:nvPicPr>
          <p:cNvPr id="7" name="Audio 6">
            <a:hlinkClick r:id="" action="ppaction://media"/>
            <a:extLst>
              <a:ext uri="{FF2B5EF4-FFF2-40B4-BE49-F238E27FC236}">
                <a16:creationId xmlns:a16="http://schemas.microsoft.com/office/drawing/2014/main" id="{241FEA31-1275-4017-B37E-FAB4A4A5D1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6825" y="6096000"/>
            <a:ext cx="609600" cy="609600"/>
          </a:xfrm>
          <a:prstGeom prst="rect">
            <a:avLst/>
          </a:prstGeom>
        </p:spPr>
      </p:pic>
    </p:spTree>
  </p:cSld>
  <p:clrMapOvr>
    <a:masterClrMapping/>
  </p:clrMapOvr>
  <p:transition spd="med" advTm="3523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Resources</a:t>
            </a:r>
          </a:p>
        </p:txBody>
      </p:sp>
      <p:sp>
        <p:nvSpPr>
          <p:cNvPr id="5" name="TextBox 4">
            <a:extLst>
              <a:ext uri="{FF2B5EF4-FFF2-40B4-BE49-F238E27FC236}">
                <a16:creationId xmlns:a16="http://schemas.microsoft.com/office/drawing/2014/main" id="{A05EDC9E-2B0E-45C8-9337-DA6E9DD9D38C}"/>
              </a:ext>
            </a:extLst>
          </p:cNvPr>
          <p:cNvSpPr txBox="1"/>
          <p:nvPr/>
        </p:nvSpPr>
        <p:spPr>
          <a:xfrm>
            <a:off x="1751012" y="2057400"/>
            <a:ext cx="9601200" cy="2554545"/>
          </a:xfrm>
          <a:prstGeom prst="rect">
            <a:avLst/>
          </a:prstGeom>
          <a:noFill/>
        </p:spPr>
        <p:txBody>
          <a:bodyPr wrap="square" numCol="1" rtlCol="0">
            <a:spAutoFit/>
          </a:bodyPr>
          <a:lstStyle/>
          <a:p>
            <a:r>
              <a:rPr lang="en-US" sz="1600" dirty="0"/>
              <a:t>Deschamps, Mike, &amp; Slater, Jeffrey  (2019).  </a:t>
            </a:r>
            <a:r>
              <a:rPr lang="en-US" sz="1600" i="1" dirty="0"/>
              <a:t>College Accounting: A Practical Approach </a:t>
            </a:r>
            <a:r>
              <a:rPr lang="en-US" sz="1600" dirty="0"/>
              <a:t>(14th Ed.).  New York, NY: Pearson.</a:t>
            </a:r>
          </a:p>
          <a:p>
            <a:endParaRPr lang="en-US" sz="1600" dirty="0"/>
          </a:p>
          <a:p>
            <a:r>
              <a:rPr lang="en-US" sz="1600" dirty="0"/>
              <a:t>Accounting In Focus (n.d.). </a:t>
            </a:r>
            <a:r>
              <a:rPr lang="en-US" sz="1600" i="1" dirty="0"/>
              <a:t>DIRECT WRITE-OFF AND ALLOWANCE METHODS FOR DEALING WITH BAD DEBT.</a:t>
            </a:r>
            <a:r>
              <a:rPr lang="en-US" sz="1600" dirty="0"/>
              <a:t> Retrieved April 17, 2022, from </a:t>
            </a:r>
            <a:r>
              <a:rPr lang="en-US" sz="1600" dirty="0">
                <a:hlinkClick r:id="rId2"/>
              </a:rPr>
              <a:t>Direct Write-off and Allowance Methods for Dealing with Bad Debt – Accounting In Focus</a:t>
            </a:r>
            <a:endParaRPr lang="en-US" sz="1600" dirty="0"/>
          </a:p>
          <a:p>
            <a:endParaRPr lang="en-US" sz="1600" dirty="0"/>
          </a:p>
          <a:p>
            <a:r>
              <a:rPr lang="en-US" sz="1600" dirty="0"/>
              <a:t>University of Colorado (n.d.). </a:t>
            </a:r>
            <a:r>
              <a:rPr lang="en-US" sz="1600" i="1" dirty="0"/>
              <a:t>Accounting for Bad Debt.</a:t>
            </a:r>
            <a:r>
              <a:rPr lang="en-US" sz="1600" dirty="0"/>
              <a:t> Retrieved April 17, 2022, from </a:t>
            </a:r>
            <a:r>
              <a:rPr lang="en-US" sz="1600" dirty="0">
                <a:hlinkClick r:id="rId3"/>
              </a:rPr>
              <a:t>Accounting for Bad Debt | University of Colorado (cu.edu)</a:t>
            </a:r>
            <a:endParaRPr lang="en-US" sz="1600" dirty="0"/>
          </a:p>
          <a:p>
            <a:endParaRPr lang="en-US" sz="1600" dirty="0"/>
          </a:p>
        </p:txBody>
      </p:sp>
    </p:spTree>
    <p:extLst>
      <p:ext uri="{BB962C8B-B14F-4D97-AF65-F5344CB8AC3E}">
        <p14:creationId xmlns:p14="http://schemas.microsoft.com/office/powerpoint/2010/main" val="10286603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numCol="1"/>
          <a:lstStyle/>
          <a:p>
            <a:r>
              <a:rPr lang="en-US"/>
              <a:t>Outline - Accounting </a:t>
            </a:r>
            <a:r>
              <a:rPr lang="en-US" dirty="0"/>
              <a:t>For Bad Debts</a:t>
            </a:r>
          </a:p>
        </p:txBody>
      </p:sp>
      <p:sp>
        <p:nvSpPr>
          <p:cNvPr id="14" name="Content Placeholder 13"/>
          <p:cNvSpPr>
            <a:spLocks noGrp="1"/>
          </p:cNvSpPr>
          <p:nvPr>
            <p:ph idx="1"/>
          </p:nvPr>
        </p:nvSpPr>
        <p:spPr/>
        <p:txBody>
          <a:bodyPr numCol="1">
            <a:normAutofit/>
          </a:bodyPr>
          <a:lstStyle/>
          <a:p>
            <a:r>
              <a:rPr lang="en-US"/>
              <a:t>Introduction</a:t>
            </a:r>
            <a:endParaRPr lang="en-US" dirty="0"/>
          </a:p>
          <a:p>
            <a:pPr lvl="1"/>
            <a:r>
              <a:rPr lang="en-US" dirty="0"/>
              <a:t>Overview/Objectives-</a:t>
            </a:r>
            <a:r>
              <a:rPr lang="en-US" dirty="0" err="1"/>
              <a:t>cb</a:t>
            </a:r>
            <a:endParaRPr lang="en-US" dirty="0"/>
          </a:p>
          <a:p>
            <a:pPr lvl="1"/>
            <a:r>
              <a:rPr lang="en-US" dirty="0"/>
              <a:t>Journalizing Bad Debts-wp</a:t>
            </a:r>
          </a:p>
          <a:p>
            <a:pPr lvl="1"/>
            <a:r>
              <a:rPr lang="en-US" dirty="0"/>
              <a:t>Allowance Method – Income Statement Approach-</a:t>
            </a:r>
            <a:r>
              <a:rPr lang="en-US" dirty="0" err="1"/>
              <a:t>cb</a:t>
            </a:r>
            <a:endParaRPr lang="en-US" dirty="0"/>
          </a:p>
          <a:p>
            <a:pPr lvl="1"/>
            <a:r>
              <a:rPr lang="en-US" dirty="0"/>
              <a:t>Allowance Method – Balance Sheet Approach-wp</a:t>
            </a:r>
          </a:p>
          <a:p>
            <a:pPr lvl="1"/>
            <a:r>
              <a:rPr lang="en-US" dirty="0"/>
              <a:t>Writing Off an Account – Allowance For Doubtful Accounts-</a:t>
            </a:r>
            <a:r>
              <a:rPr lang="en-US" dirty="0" err="1"/>
              <a:t>cb</a:t>
            </a:r>
            <a:endParaRPr lang="en-US" dirty="0"/>
          </a:p>
          <a:p>
            <a:pPr lvl="1"/>
            <a:r>
              <a:rPr lang="en-US" dirty="0"/>
              <a:t>Direct Write Off </a:t>
            </a:r>
            <a:r>
              <a:rPr lang="en-US" dirty="0" err="1"/>
              <a:t>Methodwp</a:t>
            </a:r>
            <a:r>
              <a:rPr lang="en-US" dirty="0"/>
              <a:t>-</a:t>
            </a:r>
          </a:p>
          <a:p>
            <a:pPr lvl="1"/>
            <a:r>
              <a:rPr lang="en-US" dirty="0"/>
              <a:t>Summary</a:t>
            </a:r>
          </a:p>
        </p:txBody>
      </p:sp>
      <p:sp>
        <p:nvSpPr>
          <p:cNvPr id="2" name="TextBox 1">
            <a:extLst>
              <a:ext uri="{FF2B5EF4-FFF2-40B4-BE49-F238E27FC236}">
                <a16:creationId xmlns:a16="http://schemas.microsoft.com/office/drawing/2014/main" id="{9179BDA6-56B8-234E-AFCE-23BDA7521BA7}"/>
              </a:ext>
            </a:extLst>
          </p:cNvPr>
          <p:cNvSpPr txBox="1"/>
          <p:nvPr/>
        </p:nvSpPr>
        <p:spPr>
          <a:xfrm>
            <a:off x="6949440" y="1353312"/>
            <a:ext cx="184731" cy="369332"/>
          </a:xfrm>
          <a:prstGeom prst="rect">
            <a:avLst/>
          </a:prstGeom>
          <a:noFill/>
        </p:spPr>
        <p:txBody>
          <a:bodyPr wrap="none" numCol="1" rtlCol="0">
            <a:spAutoFit/>
          </a:bodyPr>
          <a:lstStyle/>
          <a:p>
            <a:endParaRPr lang="en-US" dirty="0"/>
          </a:p>
        </p:txBody>
      </p:sp>
      <p:pic>
        <p:nvPicPr>
          <p:cNvPr id="3" name="Audio 2">
            <a:hlinkClick r:id="" action="ppaction://media"/>
            <a:extLst>
              <a:ext uri="{FF2B5EF4-FFF2-40B4-BE49-F238E27FC236}">
                <a16:creationId xmlns:a16="http://schemas.microsoft.com/office/drawing/2014/main" id="{95835511-6F39-4785-AB41-E02831A1DC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26825" y="6096000"/>
            <a:ext cx="609600" cy="609600"/>
          </a:xfrm>
          <a:prstGeom prst="rect">
            <a:avLst/>
          </a:prstGeom>
        </p:spPr>
      </p:pic>
    </p:spTree>
    <p:extLst>
      <p:ext uri="{BB962C8B-B14F-4D97-AF65-F5344CB8AC3E}">
        <p14:creationId xmlns:p14="http://schemas.microsoft.com/office/powerpoint/2010/main" val="2717604774"/>
      </p:ext>
    </p:extLst>
  </p:cSld>
  <p:clrMapOvr>
    <a:masterClrMapping/>
  </p:clrMapOvr>
  <p:transition spd="med" advTm="2195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a:t>Significance of Bad Debt</a:t>
            </a:r>
          </a:p>
        </p:txBody>
      </p:sp>
      <p:sp>
        <p:nvSpPr>
          <p:cNvPr id="3" name="Content Placeholder 2"/>
          <p:cNvSpPr>
            <a:spLocks noGrp="1"/>
          </p:cNvSpPr>
          <p:nvPr>
            <p:ph idx="1"/>
          </p:nvPr>
        </p:nvSpPr>
        <p:spPr>
          <a:xfrm>
            <a:off x="1522364" y="1981204"/>
            <a:ext cx="9886791" cy="4549318"/>
          </a:xfrm>
        </p:spPr>
        <p:txBody>
          <a:bodyPr numCol="1">
            <a:normAutofit lnSpcReduction="10000"/>
          </a:bodyPr>
          <a:lstStyle/>
          <a:p>
            <a:pPr>
              <a:buNone/>
            </a:pPr>
            <a:r>
              <a:rPr lang="en-US"/>
              <a:t>   Fundamentally, like all accounting principles, bad debt expense allows companies to accurately and completely report their financial position. At some point in time, almost every company will deal with a customer who is unable to pay, and they will need to record a bad debt expense. A significant amount of bad debt expenses can change the way potential investors and company executives view the health of the company. </a:t>
            </a:r>
          </a:p>
          <a:p>
            <a:pPr>
              <a:buNone/>
            </a:pPr>
            <a:r>
              <a:rPr lang="en-US"/>
              <a:t>   Bad debt expense comes with tax implications. Reporting a bad debt expense will increase the total expenses and decrease net income. Therefore, the amount of bad debt expenses a company reports will ultimately change how much taxes they pay during a given fiscal period. It is critical that bad debts are recorded timely and accurately. In addition, they help companies recognize customers who defaulted on payments to avoid similar situations in the future.</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t>Journalizing Bad Debts</a:t>
            </a:r>
          </a:p>
        </p:txBody>
      </p:sp>
      <p:sp>
        <p:nvSpPr>
          <p:cNvPr id="3" name="Content Placeholder 2"/>
          <p:cNvSpPr>
            <a:spLocks noGrp="1"/>
          </p:cNvSpPr>
          <p:nvPr>
            <p:ph idx="1"/>
          </p:nvPr>
        </p:nvSpPr>
        <p:spPr>
          <a:xfrm>
            <a:off x="1522413" y="1981201"/>
            <a:ext cx="9829799" cy="838199"/>
          </a:xfrm>
        </p:spPr>
        <p:txBody>
          <a:bodyPr numCol="1"/>
          <a:lstStyle/>
          <a:p>
            <a:pPr>
              <a:buNone/>
            </a:pPr>
            <a:r>
              <a:rPr dirty="0"/>
              <a:t>   </a:t>
            </a:r>
            <a:r>
              <a:rPr lang="en-US" dirty="0"/>
              <a:t>In order to record bad debts, we need to introduce two new accounts.</a:t>
            </a:r>
            <a:endParaRPr dirty="0"/>
          </a:p>
        </p:txBody>
      </p:sp>
      <p:graphicFrame>
        <p:nvGraphicFramePr>
          <p:cNvPr id="4" name="Diagram 3">
            <a:extLst>
              <a:ext uri="{FF2B5EF4-FFF2-40B4-BE49-F238E27FC236}">
                <a16:creationId xmlns:a16="http://schemas.microsoft.com/office/drawing/2014/main" id="{87002E5E-9650-41E6-8E95-D6469939A5EC}"/>
              </a:ext>
            </a:extLst>
          </p:cNvPr>
          <p:cNvGraphicFramePr/>
          <p:nvPr>
            <p:extLst>
              <p:ext uri="{D42A27DB-BD31-4B8C-83A1-F6EECF244321}">
                <p14:modId xmlns:p14="http://schemas.microsoft.com/office/powerpoint/2010/main" val="2938987988"/>
              </p:ext>
            </p:extLst>
          </p:nvPr>
        </p:nvGraphicFramePr>
        <p:xfrm>
          <a:off x="1556684" y="2590801"/>
          <a:ext cx="9829799" cy="41147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Audio 4">
            <a:hlinkClick r:id="" action="ppaction://media"/>
            <a:extLst>
              <a:ext uri="{FF2B5EF4-FFF2-40B4-BE49-F238E27FC236}">
                <a16:creationId xmlns:a16="http://schemas.microsoft.com/office/drawing/2014/main" id="{28023988-C849-4645-BAD2-F199BBB3EBF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26825" y="6096000"/>
            <a:ext cx="609600" cy="609600"/>
          </a:xfrm>
          <a:prstGeom prst="rect">
            <a:avLst/>
          </a:prstGeom>
        </p:spPr>
      </p:pic>
    </p:spTree>
  </p:cSld>
  <p:clrMapOvr>
    <a:masterClrMapping/>
  </p:clrMapOvr>
  <p:transition spd="med" advTm="2931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dirty="0"/>
              <a:t>Estimated Bad Debt</a:t>
            </a:r>
            <a:endParaRPr dirty="0"/>
          </a:p>
        </p:txBody>
      </p:sp>
      <p:sp>
        <p:nvSpPr>
          <p:cNvPr id="3" name="Content Placeholder 2"/>
          <p:cNvSpPr>
            <a:spLocks noGrp="1"/>
          </p:cNvSpPr>
          <p:nvPr>
            <p:ph idx="1"/>
          </p:nvPr>
        </p:nvSpPr>
        <p:spPr>
          <a:xfrm>
            <a:off x="1522413" y="1981201"/>
            <a:ext cx="9829799" cy="1295400"/>
          </a:xfrm>
        </p:spPr>
        <p:txBody>
          <a:bodyPr numCol="1">
            <a:normAutofit lnSpcReduction="10000"/>
          </a:bodyPr>
          <a:lstStyle/>
          <a:p>
            <a:pPr>
              <a:buNone/>
            </a:pPr>
            <a:r>
              <a:rPr dirty="0"/>
              <a:t>   </a:t>
            </a:r>
            <a:r>
              <a:rPr lang="en-US" dirty="0"/>
              <a:t>There are two ways to estimate bad debt amount at the end of the year (Income Statement and Balance Sheet approaches), which we discuss later. Suppose, for now, we have figured on $5000 bad debt for the current year. Then we journalize it as:</a:t>
            </a:r>
            <a:endParaRPr dirty="0"/>
          </a:p>
        </p:txBody>
      </p:sp>
      <p:graphicFrame>
        <p:nvGraphicFramePr>
          <p:cNvPr id="5" name="Table 5">
            <a:extLst>
              <a:ext uri="{FF2B5EF4-FFF2-40B4-BE49-F238E27FC236}">
                <a16:creationId xmlns:a16="http://schemas.microsoft.com/office/drawing/2014/main" id="{143F0169-F957-42FD-B2DC-D7B07EA58EB7}"/>
              </a:ext>
            </a:extLst>
          </p:cNvPr>
          <p:cNvGraphicFramePr>
            <a:graphicFrameLocks noGrp="1"/>
          </p:cNvGraphicFramePr>
          <p:nvPr>
            <p:extLst>
              <p:ext uri="{D42A27DB-BD31-4B8C-83A1-F6EECF244321}">
                <p14:modId xmlns:p14="http://schemas.microsoft.com/office/powerpoint/2010/main" val="3869959617"/>
              </p:ext>
            </p:extLst>
          </p:nvPr>
        </p:nvGraphicFramePr>
        <p:xfrm>
          <a:off x="1979612" y="41910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201x</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Dec 31</a:t>
                      </a:r>
                    </a:p>
                  </a:txBody>
                  <a:tcPr/>
                </a:tc>
                <a:tc>
                  <a:txBody>
                    <a:bodyPr/>
                    <a:lstStyle/>
                    <a:p>
                      <a:r>
                        <a:rPr lang="en-US" dirty="0"/>
                        <a:t>Bad Debts Expense</a:t>
                      </a:r>
                    </a:p>
                  </a:txBody>
                  <a:tcPr/>
                </a:tc>
                <a:tc>
                  <a:txBody>
                    <a:bodyPr/>
                    <a:lstStyle/>
                    <a:p>
                      <a:r>
                        <a:rPr lang="en-US" dirty="0"/>
                        <a:t>5000.00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Allowance for Doubtful Accounts</a:t>
                      </a:r>
                    </a:p>
                  </a:txBody>
                  <a:tcPr/>
                </a:tc>
                <a:tc>
                  <a:txBody>
                    <a:bodyPr/>
                    <a:lstStyle/>
                    <a:p>
                      <a:endParaRPr lang="en-US" dirty="0"/>
                    </a:p>
                  </a:txBody>
                  <a:tcPr/>
                </a:tc>
                <a:tc>
                  <a:txBody>
                    <a:bodyPr/>
                    <a:lstStyle/>
                    <a:p>
                      <a:r>
                        <a:rPr lang="en-US" dirty="0"/>
                        <a:t>5000.00</a:t>
                      </a:r>
                    </a:p>
                  </a:txBody>
                  <a:tcPr/>
                </a:tc>
                <a:extLst>
                  <a:ext uri="{0D108BD9-81ED-4DB2-BD59-A6C34878D82A}">
                    <a16:rowId xmlns:a16="http://schemas.microsoft.com/office/drawing/2014/main" val="1898026451"/>
                  </a:ext>
                </a:extLst>
              </a:tr>
            </a:tbl>
          </a:graphicData>
        </a:graphic>
      </p:graphicFrame>
      <p:sp>
        <p:nvSpPr>
          <p:cNvPr id="6" name="Speech Bubble: Oval 5">
            <a:extLst>
              <a:ext uri="{FF2B5EF4-FFF2-40B4-BE49-F238E27FC236}">
                <a16:creationId xmlns:a16="http://schemas.microsoft.com/office/drawing/2014/main" id="{21F2E0AE-CB40-4F45-824B-400C80518C75}"/>
              </a:ext>
            </a:extLst>
          </p:cNvPr>
          <p:cNvSpPr/>
          <p:nvPr/>
        </p:nvSpPr>
        <p:spPr>
          <a:xfrm>
            <a:off x="10034996" y="4132072"/>
            <a:ext cx="1688151" cy="612648"/>
          </a:xfrm>
          <a:prstGeom prst="wedgeEllipseCallout">
            <a:avLst>
              <a:gd name="adj1" fmla="val -62735"/>
              <a:gd name="adj2" fmla="val 11319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Contra-Asset!</a:t>
            </a:r>
          </a:p>
        </p:txBody>
      </p:sp>
    </p:spTree>
    <p:extLst>
      <p:ext uri="{BB962C8B-B14F-4D97-AF65-F5344CB8AC3E}">
        <p14:creationId xmlns:p14="http://schemas.microsoft.com/office/powerpoint/2010/main" val="3176553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a:r>
              <a:rPr lang="en-US" dirty="0"/>
              <a:t>Writing Off Uncollectible Account</a:t>
            </a:r>
            <a:endParaRPr dirty="0"/>
          </a:p>
        </p:txBody>
      </p:sp>
      <p:sp>
        <p:nvSpPr>
          <p:cNvPr id="3" name="Content Placeholder 2"/>
          <p:cNvSpPr>
            <a:spLocks noGrp="1"/>
          </p:cNvSpPr>
          <p:nvPr>
            <p:ph idx="1"/>
          </p:nvPr>
        </p:nvSpPr>
        <p:spPr>
          <a:xfrm>
            <a:off x="1522413" y="1981200"/>
            <a:ext cx="9829799" cy="1371599"/>
          </a:xfrm>
        </p:spPr>
        <p:txBody>
          <a:bodyPr numCol="1">
            <a:normAutofit lnSpcReduction="10000"/>
          </a:bodyPr>
          <a:lstStyle/>
          <a:p>
            <a:pPr>
              <a:buNone/>
            </a:pPr>
            <a:r>
              <a:rPr dirty="0"/>
              <a:t>   </a:t>
            </a:r>
            <a:r>
              <a:rPr lang="en-US" dirty="0"/>
              <a:t>When an account is determined to be uncollectible, then we need to remove the account from the books. Suppose on April 4 CB+WP Co account of $400 has been deemed uncollectible, then we debit the Allowance for Doubtful Accounts, and credit Accounts Receivable.</a:t>
            </a:r>
            <a:endParaRPr dirty="0"/>
          </a:p>
        </p:txBody>
      </p:sp>
      <p:graphicFrame>
        <p:nvGraphicFramePr>
          <p:cNvPr id="5" name="Table 5">
            <a:extLst>
              <a:ext uri="{FF2B5EF4-FFF2-40B4-BE49-F238E27FC236}">
                <a16:creationId xmlns:a16="http://schemas.microsoft.com/office/drawing/2014/main" id="{143F0169-F957-42FD-B2DC-D7B07EA58EB7}"/>
              </a:ext>
            </a:extLst>
          </p:cNvPr>
          <p:cNvGraphicFramePr>
            <a:graphicFrameLocks noGrp="1"/>
          </p:cNvGraphicFramePr>
          <p:nvPr>
            <p:extLst>
              <p:ext uri="{D42A27DB-BD31-4B8C-83A1-F6EECF244321}">
                <p14:modId xmlns:p14="http://schemas.microsoft.com/office/powerpoint/2010/main" val="3147628454"/>
              </p:ext>
            </p:extLst>
          </p:nvPr>
        </p:nvGraphicFramePr>
        <p:xfrm>
          <a:off x="2284412" y="4343400"/>
          <a:ext cx="8025342" cy="1107440"/>
        </p:xfrm>
        <a:graphic>
          <a:graphicData uri="http://schemas.openxmlformats.org/drawingml/2006/table">
            <a:tbl>
              <a:tblPr firstRow="1" bandRow="1">
                <a:tableStyleId>{22838BEF-8BB2-4498-84A7-C5851F593DF1}</a:tableStyleId>
              </a:tblPr>
              <a:tblGrid>
                <a:gridCol w="1354314">
                  <a:extLst>
                    <a:ext uri="{9D8B030D-6E8A-4147-A177-3AD203B41FA5}">
                      <a16:colId xmlns:a16="http://schemas.microsoft.com/office/drawing/2014/main" val="868591414"/>
                    </a:ext>
                  </a:extLst>
                </a:gridCol>
                <a:gridCol w="3927828">
                  <a:extLst>
                    <a:ext uri="{9D8B030D-6E8A-4147-A177-3AD203B41FA5}">
                      <a16:colId xmlns:a16="http://schemas.microsoft.com/office/drawing/2014/main" val="3981818642"/>
                    </a:ext>
                  </a:extLst>
                </a:gridCol>
                <a:gridCol w="1371600">
                  <a:extLst>
                    <a:ext uri="{9D8B030D-6E8A-4147-A177-3AD203B41FA5}">
                      <a16:colId xmlns:a16="http://schemas.microsoft.com/office/drawing/2014/main" val="1922779195"/>
                    </a:ext>
                  </a:extLst>
                </a:gridCol>
                <a:gridCol w="1371600">
                  <a:extLst>
                    <a:ext uri="{9D8B030D-6E8A-4147-A177-3AD203B41FA5}">
                      <a16:colId xmlns:a16="http://schemas.microsoft.com/office/drawing/2014/main" val="2510622341"/>
                    </a:ext>
                  </a:extLst>
                </a:gridCol>
              </a:tblGrid>
              <a:tr h="217096">
                <a:tc>
                  <a:txBody>
                    <a:bodyPr/>
                    <a:lstStyle/>
                    <a:p>
                      <a:r>
                        <a:rPr lang="en-US" b="0" dirty="0"/>
                        <a:t>201x</a:t>
                      </a:r>
                    </a:p>
                  </a:txBody>
                  <a:tcPr/>
                </a:tc>
                <a:tc>
                  <a:txBody>
                    <a:bodyPr/>
                    <a:lstStyle/>
                    <a:p>
                      <a:endParaRPr lang="en-US" dirty="0"/>
                    </a:p>
                  </a:txBody>
                  <a:tcPr/>
                </a:tc>
                <a:tc>
                  <a:txBody>
                    <a:bodyPr/>
                    <a:lstStyle/>
                    <a:p>
                      <a:pPr algn="ctr"/>
                      <a:r>
                        <a:rPr lang="en-US" dirty="0"/>
                        <a:t>Dr</a:t>
                      </a:r>
                    </a:p>
                  </a:txBody>
                  <a:tcPr/>
                </a:tc>
                <a:tc>
                  <a:txBody>
                    <a:bodyPr/>
                    <a:lstStyle/>
                    <a:p>
                      <a:pPr algn="ctr"/>
                      <a:r>
                        <a:rPr lang="en-US" dirty="0"/>
                        <a:t>Cr</a:t>
                      </a:r>
                    </a:p>
                  </a:txBody>
                  <a:tcPr/>
                </a:tc>
                <a:extLst>
                  <a:ext uri="{0D108BD9-81ED-4DB2-BD59-A6C34878D82A}">
                    <a16:rowId xmlns:a16="http://schemas.microsoft.com/office/drawing/2014/main" val="2181639554"/>
                  </a:ext>
                </a:extLst>
              </a:tr>
              <a:tr h="370840">
                <a:tc>
                  <a:txBody>
                    <a:bodyPr/>
                    <a:lstStyle/>
                    <a:p>
                      <a:r>
                        <a:rPr lang="en-US" dirty="0"/>
                        <a:t>Apr 4</a:t>
                      </a:r>
                    </a:p>
                  </a:txBody>
                  <a:tcPr/>
                </a:tc>
                <a:tc>
                  <a:txBody>
                    <a:bodyPr/>
                    <a:lstStyle/>
                    <a:p>
                      <a:r>
                        <a:rPr lang="en-US" dirty="0"/>
                        <a:t>Allowance for Doubtful Accounts</a:t>
                      </a:r>
                    </a:p>
                  </a:txBody>
                  <a:tcPr/>
                </a:tc>
                <a:tc>
                  <a:txBody>
                    <a:bodyPr/>
                    <a:lstStyle/>
                    <a:p>
                      <a:r>
                        <a:rPr lang="en-US" dirty="0"/>
                        <a:t>400.00</a:t>
                      </a:r>
                    </a:p>
                  </a:txBody>
                  <a:tcPr/>
                </a:tc>
                <a:tc>
                  <a:txBody>
                    <a:bodyPr/>
                    <a:lstStyle/>
                    <a:p>
                      <a:endParaRPr lang="en-US" dirty="0"/>
                    </a:p>
                  </a:txBody>
                  <a:tcPr/>
                </a:tc>
                <a:extLst>
                  <a:ext uri="{0D108BD9-81ED-4DB2-BD59-A6C34878D82A}">
                    <a16:rowId xmlns:a16="http://schemas.microsoft.com/office/drawing/2014/main" val="24395714"/>
                  </a:ext>
                </a:extLst>
              </a:tr>
              <a:tr h="370840">
                <a:tc>
                  <a:txBody>
                    <a:bodyPr/>
                    <a:lstStyle/>
                    <a:p>
                      <a:endParaRPr lang="en-US"/>
                    </a:p>
                  </a:txBody>
                  <a:tcPr/>
                </a:tc>
                <a:tc>
                  <a:txBody>
                    <a:bodyPr/>
                    <a:lstStyle/>
                    <a:p>
                      <a:r>
                        <a:rPr lang="en-US" dirty="0"/>
                        <a:t>    Accounts Receivable, CB+WP Co</a:t>
                      </a:r>
                    </a:p>
                  </a:txBody>
                  <a:tcPr/>
                </a:tc>
                <a:tc>
                  <a:txBody>
                    <a:bodyPr/>
                    <a:lstStyle/>
                    <a:p>
                      <a:endParaRPr lang="en-US" dirty="0"/>
                    </a:p>
                  </a:txBody>
                  <a:tcPr/>
                </a:tc>
                <a:tc>
                  <a:txBody>
                    <a:bodyPr/>
                    <a:lstStyle/>
                    <a:p>
                      <a:r>
                        <a:rPr lang="en-US" dirty="0"/>
                        <a:t>400.00</a:t>
                      </a:r>
                    </a:p>
                  </a:txBody>
                  <a:tcPr/>
                </a:tc>
                <a:extLst>
                  <a:ext uri="{0D108BD9-81ED-4DB2-BD59-A6C34878D82A}">
                    <a16:rowId xmlns:a16="http://schemas.microsoft.com/office/drawing/2014/main" val="1898026451"/>
                  </a:ext>
                </a:extLst>
              </a:tr>
            </a:tbl>
          </a:graphicData>
        </a:graphic>
      </p:graphicFrame>
      <p:sp>
        <p:nvSpPr>
          <p:cNvPr id="7" name="Speech Bubble: Oval 6">
            <a:extLst>
              <a:ext uri="{FF2B5EF4-FFF2-40B4-BE49-F238E27FC236}">
                <a16:creationId xmlns:a16="http://schemas.microsoft.com/office/drawing/2014/main" id="{3015376A-66A2-4DFF-87C3-F14A6FE2A901}"/>
              </a:ext>
            </a:extLst>
          </p:cNvPr>
          <p:cNvSpPr/>
          <p:nvPr/>
        </p:nvSpPr>
        <p:spPr>
          <a:xfrm>
            <a:off x="2741612" y="5638800"/>
            <a:ext cx="2373951" cy="1107440"/>
          </a:xfrm>
          <a:prstGeom prst="wedgeEllipseCallout">
            <a:avLst>
              <a:gd name="adj1" fmla="val 117136"/>
              <a:gd name="adj2" fmla="val -7246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Don’t forget the subsidiary ledger </a:t>
            </a:r>
          </a:p>
        </p:txBody>
      </p:sp>
      <p:sp>
        <p:nvSpPr>
          <p:cNvPr id="8" name="Speech Bubble: Oval 7">
            <a:extLst>
              <a:ext uri="{FF2B5EF4-FFF2-40B4-BE49-F238E27FC236}">
                <a16:creationId xmlns:a16="http://schemas.microsoft.com/office/drawing/2014/main" id="{C374673A-3D81-40A8-B4EB-8952E71C6CB5}"/>
              </a:ext>
            </a:extLst>
          </p:cNvPr>
          <p:cNvSpPr/>
          <p:nvPr/>
        </p:nvSpPr>
        <p:spPr>
          <a:xfrm>
            <a:off x="8685212" y="3269412"/>
            <a:ext cx="2312378" cy="992124"/>
          </a:xfrm>
          <a:prstGeom prst="wedgeEllipseCallout">
            <a:avLst>
              <a:gd name="adj1" fmla="val -62735"/>
              <a:gd name="adj2" fmla="val 11319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Contra-Asset: the amount decreased</a:t>
            </a:r>
          </a:p>
        </p:txBody>
      </p:sp>
      <p:sp>
        <p:nvSpPr>
          <p:cNvPr id="9" name="Speech Bubble: Oval 8">
            <a:extLst>
              <a:ext uri="{FF2B5EF4-FFF2-40B4-BE49-F238E27FC236}">
                <a16:creationId xmlns:a16="http://schemas.microsoft.com/office/drawing/2014/main" id="{A9559A67-DD4B-4CAD-87FF-FEF648B509AE}"/>
              </a:ext>
            </a:extLst>
          </p:cNvPr>
          <p:cNvSpPr/>
          <p:nvPr/>
        </p:nvSpPr>
        <p:spPr>
          <a:xfrm>
            <a:off x="7923212" y="5670814"/>
            <a:ext cx="2286000" cy="882386"/>
          </a:xfrm>
          <a:prstGeom prst="wedgeEllipseCallout">
            <a:avLst>
              <a:gd name="adj1" fmla="val 18364"/>
              <a:gd name="adj2" fmla="val -833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CB+WP Co account is now $0</a:t>
            </a:r>
          </a:p>
        </p:txBody>
      </p:sp>
      <p:pic>
        <p:nvPicPr>
          <p:cNvPr id="4" name="Audio 3">
            <a:hlinkClick r:id="" action="ppaction://media"/>
            <a:extLst>
              <a:ext uri="{FF2B5EF4-FFF2-40B4-BE49-F238E27FC236}">
                <a16:creationId xmlns:a16="http://schemas.microsoft.com/office/drawing/2014/main" id="{F4CC5196-518A-4509-84F6-A1A34D6F0C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26825" y="6096000"/>
            <a:ext cx="609600" cy="609600"/>
          </a:xfrm>
          <a:prstGeom prst="rect">
            <a:avLst/>
          </a:prstGeom>
        </p:spPr>
      </p:pic>
    </p:spTree>
    <p:extLst>
      <p:ext uri="{BB962C8B-B14F-4D97-AF65-F5344CB8AC3E}">
        <p14:creationId xmlns:p14="http://schemas.microsoft.com/office/powerpoint/2010/main" val="1317969319"/>
      </p:ext>
    </p:extLst>
  </p:cSld>
  <p:clrMapOvr>
    <a:masterClrMapping/>
  </p:clrMapOvr>
  <p:transition spd="med" advTm="2562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normAutofit fontScale="90000"/>
          </a:bodyPr>
          <a:lstStyle/>
          <a:p>
            <a:pPr algn="ctr"/>
            <a:r>
              <a:t>Balance-Sheet Approach</a:t>
            </a:r>
          </a:p>
          <a:p>
            <a:pPr algn="ctr"/>
            <a:r>
              <a:t>VS.</a:t>
            </a:r>
          </a:p>
          <a:p>
            <a:pPr algn="ctr"/>
            <a:r>
              <a:t>Income- Statement Approach</a:t>
            </a:r>
          </a:p>
        </p:txBody>
      </p:sp>
      <p:sp>
        <p:nvSpPr>
          <p:cNvPr id="3" name="Content Placeholder 2"/>
          <p:cNvSpPr>
            <a:spLocks noGrp="1"/>
          </p:cNvSpPr>
          <p:nvPr>
            <p:ph idx="1"/>
          </p:nvPr>
        </p:nvSpPr>
        <p:spPr>
          <a:xfrm>
            <a:off x="1512844" y="2208573"/>
            <a:ext cx="9943814" cy="4074503"/>
          </a:xfrm>
        </p:spPr>
        <p:txBody>
          <a:bodyPr numCol="1"/>
          <a:lstStyle/>
          <a:p>
            <a:pPr>
              <a:buNone/>
            </a:pPr>
            <a:r>
              <a:rPr dirty="0"/>
              <a:t>   There are two primary methods for estimating bad-debt expenses. The first is an income-statement approach that measures bad debt as a percentage of sale. The second is a balance-sheet approach that measures </a:t>
            </a:r>
            <a:r>
              <a:rPr dirty="0" err="1"/>
              <a:t>uncollectibles</a:t>
            </a:r>
            <a:r>
              <a:rPr dirty="0"/>
              <a:t> as a percentage of ending accounts receivable, Under the </a:t>
            </a:r>
            <a:r>
              <a:rPr dirty="0" err="1"/>
              <a:t>the</a:t>
            </a:r>
            <a:r>
              <a:rPr dirty="0"/>
              <a:t> balance-sheet approach, the company looks at historical data and estimates</a:t>
            </a:r>
            <a:r>
              <a:rPr lang="en-US" dirty="0"/>
              <a:t> of</a:t>
            </a:r>
            <a:r>
              <a:rPr dirty="0"/>
              <a:t> what percentage of receivables ends up being uncollectible.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numCol="1" anchor="b">
            <a:normAutofit/>
          </a:bodyPr>
          <a:lstStyle/>
          <a:p>
            <a:r>
              <a:rPr dirty="0"/>
              <a:t>Allowance Method-Balance Sheet Approach</a:t>
            </a:r>
          </a:p>
        </p:txBody>
      </p:sp>
      <p:pic>
        <p:nvPicPr>
          <p:cNvPr id="7" name="Picture 6" descr="A picture containing clipart&#10;&#10;Description automatically generated">
            <a:extLst>
              <a:ext uri="{FF2B5EF4-FFF2-40B4-BE49-F238E27FC236}">
                <a16:creationId xmlns:a16="http://schemas.microsoft.com/office/drawing/2014/main" id="{E22D5637-CEAF-4A2D-AD59-B2E44D0B5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805" y="1984248"/>
            <a:ext cx="3015325" cy="4187952"/>
          </a:xfrm>
          <a:prstGeom prst="rect">
            <a:avLst/>
          </a:prstGeom>
          <a:noFill/>
        </p:spPr>
      </p:pic>
      <p:sp>
        <p:nvSpPr>
          <p:cNvPr id="3" name="Content Placeholder 2"/>
          <p:cNvSpPr>
            <a:spLocks noGrp="1"/>
          </p:cNvSpPr>
          <p:nvPr>
            <p:ph sz="half" idx="2"/>
          </p:nvPr>
        </p:nvSpPr>
        <p:spPr>
          <a:xfrm>
            <a:off x="6551612" y="1984248"/>
            <a:ext cx="4800601" cy="4187952"/>
          </a:xfrm>
        </p:spPr>
        <p:txBody>
          <a:bodyPr numCol="1">
            <a:normAutofit/>
          </a:bodyPr>
          <a:lstStyle/>
          <a:p>
            <a:pPr>
              <a:buNone/>
            </a:pPr>
            <a:r>
              <a:rPr lang="en-US" sz="2000"/>
              <a:t>The balance sheet approach seeks to determine the desired ending balance for the Allowance for Doubtful Accounts.</a:t>
            </a:r>
          </a:p>
          <a:p>
            <a:pPr>
              <a:buNone/>
            </a:pPr>
            <a:r>
              <a:rPr lang="en-US" sz="2000"/>
              <a:t>This approach the aging of Accounts Receivable, which is an analysis of the past due age of an account. The assumption is that the longer an account is past due, the less likely it can be collected.</a:t>
            </a:r>
          </a:p>
          <a:p>
            <a:pPr>
              <a:buNone/>
            </a:pPr>
            <a:r>
              <a:rPr lang="en-US" sz="2000"/>
              <a:t>Management needs historical experience with bad debt in order for an accurate estimate to be made.</a:t>
            </a:r>
          </a:p>
        </p:txBody>
      </p:sp>
      <p:pic>
        <p:nvPicPr>
          <p:cNvPr id="8" name="Audio 7">
            <a:hlinkClick r:id="" action="ppaction://media"/>
            <a:extLst>
              <a:ext uri="{FF2B5EF4-FFF2-40B4-BE49-F238E27FC236}">
                <a16:creationId xmlns:a16="http://schemas.microsoft.com/office/drawing/2014/main" id="{CE0AFA70-B5A3-4B7D-B82D-E0507183CD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26825" y="6096000"/>
            <a:ext cx="609600" cy="609600"/>
          </a:xfrm>
          <a:prstGeom prst="rect">
            <a:avLst/>
          </a:prstGeom>
        </p:spPr>
      </p:pic>
    </p:spTree>
  </p:cSld>
  <p:clrMapOvr>
    <a:masterClrMapping/>
  </p:clrMapOvr>
  <p:transition spd="med" advTm="450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Aging of Accounts Receivable</a:t>
            </a:r>
            <a:endParaRPr dirty="0"/>
          </a:p>
        </p:txBody>
      </p:sp>
      <p:sp>
        <p:nvSpPr>
          <p:cNvPr id="3" name="Content Placeholder 2"/>
          <p:cNvSpPr>
            <a:spLocks noGrp="1"/>
          </p:cNvSpPr>
          <p:nvPr>
            <p:ph idx="1"/>
          </p:nvPr>
        </p:nvSpPr>
        <p:spPr>
          <a:xfrm>
            <a:off x="1522413" y="1981200"/>
            <a:ext cx="9829799" cy="1752599"/>
          </a:xfrm>
        </p:spPr>
        <p:txBody>
          <a:bodyPr numCol="1">
            <a:normAutofit/>
          </a:bodyPr>
          <a:lstStyle/>
          <a:p>
            <a:pPr>
              <a:buNone/>
            </a:pPr>
            <a:r>
              <a:rPr lang="en-US" dirty="0"/>
              <a:t>An aging report shows all the accounts and the amounts past due and for how long. Over time we can calculate an estimate for each category of how much will be uncollectible.</a:t>
            </a:r>
          </a:p>
        </p:txBody>
      </p:sp>
      <p:graphicFrame>
        <p:nvGraphicFramePr>
          <p:cNvPr id="10" name="Object 9">
            <a:extLst>
              <a:ext uri="{FF2B5EF4-FFF2-40B4-BE49-F238E27FC236}">
                <a16:creationId xmlns:a16="http://schemas.microsoft.com/office/drawing/2014/main" id="{45208C23-0231-4631-B3B3-43192C636217}"/>
              </a:ext>
            </a:extLst>
          </p:cNvPr>
          <p:cNvGraphicFramePr>
            <a:graphicFrameLocks noChangeAspect="1"/>
          </p:cNvGraphicFramePr>
          <p:nvPr>
            <p:extLst>
              <p:ext uri="{D42A27DB-BD31-4B8C-83A1-F6EECF244321}">
                <p14:modId xmlns:p14="http://schemas.microsoft.com/office/powerpoint/2010/main" val="2017444495"/>
              </p:ext>
            </p:extLst>
          </p:nvPr>
        </p:nvGraphicFramePr>
        <p:xfrm>
          <a:off x="3032124" y="3962400"/>
          <a:ext cx="6124575" cy="1952625"/>
        </p:xfrm>
        <a:graphic>
          <a:graphicData uri="http://schemas.openxmlformats.org/presentationml/2006/ole">
            <mc:AlternateContent xmlns:mc="http://schemas.openxmlformats.org/markup-compatibility/2006">
              <mc:Choice xmlns:v="urn:schemas-microsoft-com:vml" Requires="v">
                <p:oleObj name="Worksheet" r:id="rId3" imgW="6124680" imgH="1952732" progId="Excel.Sheet.12">
                  <p:embed/>
                </p:oleObj>
              </mc:Choice>
              <mc:Fallback>
                <p:oleObj name="Worksheet" r:id="rId3" imgW="6124680" imgH="1952732" progId="Excel.Sheet.12">
                  <p:embed/>
                  <p:pic>
                    <p:nvPicPr>
                      <p:cNvPr id="10" name="Object 9">
                        <a:extLst>
                          <a:ext uri="{FF2B5EF4-FFF2-40B4-BE49-F238E27FC236}">
                            <a16:creationId xmlns:a16="http://schemas.microsoft.com/office/drawing/2014/main" id="{45208C23-0231-4631-B3B3-43192C636217}"/>
                          </a:ext>
                        </a:extLst>
                      </p:cNvPr>
                      <p:cNvPicPr/>
                      <p:nvPr/>
                    </p:nvPicPr>
                    <p:blipFill>
                      <a:blip r:embed="rId4"/>
                      <a:stretch>
                        <a:fillRect/>
                      </a:stretch>
                    </p:blipFill>
                    <p:spPr>
                      <a:xfrm>
                        <a:off x="3032124" y="3962400"/>
                        <a:ext cx="6124575" cy="1952625"/>
                      </a:xfrm>
                      <a:prstGeom prst="rect">
                        <a:avLst/>
                      </a:prstGeom>
                    </p:spPr>
                  </p:pic>
                </p:oleObj>
              </mc:Fallback>
            </mc:AlternateContent>
          </a:graphicData>
        </a:graphic>
      </p:graphicFrame>
    </p:spTree>
    <p:extLst>
      <p:ext uri="{BB962C8B-B14F-4D97-AF65-F5344CB8AC3E}">
        <p14:creationId xmlns:p14="http://schemas.microsoft.com/office/powerpoint/2010/main" val="16643289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12815</TotalTime>
  <Words>1637</Words>
  <Application>Microsoft Office PowerPoint</Application>
  <PresentationFormat>Custom</PresentationFormat>
  <Paragraphs>149</Paragraphs>
  <Slides>18</Slides>
  <Notes>7</Notes>
  <HiddenSlides>0</HiddenSlides>
  <MMClips>9</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3" baseType="lpstr">
      <vt:lpstr>Arial</vt:lpstr>
      <vt:lpstr>Cambria</vt:lpstr>
      <vt:lpstr>Roboto</vt:lpstr>
      <vt:lpstr>Currency Symbols 16x9</vt:lpstr>
      <vt:lpstr>Worksheet</vt:lpstr>
      <vt:lpstr>Chapter 13 Presentation </vt:lpstr>
      <vt:lpstr>Outline - Accounting For Bad Debts</vt:lpstr>
      <vt:lpstr>Significance of Bad Debt</vt:lpstr>
      <vt:lpstr>Journalizing Bad Debts</vt:lpstr>
      <vt:lpstr>Estimated Bad Debt</vt:lpstr>
      <vt:lpstr>Writing Off Uncollectible Account</vt:lpstr>
      <vt:lpstr>Balance-Sheet Approach VS. Income- Statement Approach</vt:lpstr>
      <vt:lpstr>Allowance Method-Balance Sheet Approach</vt:lpstr>
      <vt:lpstr>Aging of Accounts Receivable</vt:lpstr>
      <vt:lpstr>Calculating the Allowance for Doubtful Accounts</vt:lpstr>
      <vt:lpstr>Journalizing Adjusting Entry</vt:lpstr>
      <vt:lpstr>Writing Off an Account-Allowance for doubtful Accounts</vt:lpstr>
      <vt:lpstr>Direct Write-Off Method</vt:lpstr>
      <vt:lpstr>Problem with the Direct Write-Off Method</vt:lpstr>
      <vt:lpstr>Recovered Debts: Direct Write-Off Method</vt:lpstr>
      <vt:lpstr>Practical Policy For Bad Debts</vt:lpstr>
      <vt:lpstr>Summary</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9 Presentation</dc:title>
  <dc:creator>Joseph Young</dc:creator>
  <cp:lastModifiedBy>carrie baron</cp:lastModifiedBy>
  <cp:revision>47</cp:revision>
  <dcterms:created xsi:type="dcterms:W3CDTF">2019-11-30T15:38:58Z</dcterms:created>
  <dcterms:modified xsi:type="dcterms:W3CDTF">2022-04-25T12:21:00Z</dcterms:modified>
</cp:coreProperties>
</file>